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sldIdLst>
    <p:sldId id="263" r:id="rId5"/>
    <p:sldId id="265" r:id="rId6"/>
    <p:sldId id="282" r:id="rId7"/>
    <p:sldId id="316" r:id="rId8"/>
    <p:sldId id="317" r:id="rId9"/>
    <p:sldId id="296" r:id="rId10"/>
    <p:sldId id="318" r:id="rId11"/>
    <p:sldId id="322" r:id="rId12"/>
    <p:sldId id="319" r:id="rId13"/>
    <p:sldId id="323" r:id="rId14"/>
    <p:sldId id="325" r:id="rId15"/>
    <p:sldId id="326" r:id="rId16"/>
    <p:sldId id="295" r:id="rId17"/>
    <p:sldId id="327"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136"/>
    <p:restoredTop sz="94615"/>
  </p:normalViewPr>
  <p:slideViewPr>
    <p:cSldViewPr snapToGrid="0">
      <p:cViewPr varScale="1">
        <p:scale>
          <a:sx n="95" d="100"/>
          <a:sy n="95" d="100"/>
        </p:scale>
        <p:origin x="208" y="4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D6976B-7FC0-4893-A962-CDB7F2E18445}" type="datetimeFigureOut">
              <a:rPr lang="en-US"/>
              <a:t>3/30/22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5366B0-4333-4F6E-8FC1-3B2547B9269D}" type="slidenum">
              <a:rPr lang="en-US"/>
              <a:t>‹#›</a:t>
            </a:fld>
            <a:endParaRPr lang="en-US"/>
          </a:p>
        </p:txBody>
      </p:sp>
    </p:spTree>
    <p:extLst>
      <p:ext uri="{BB962C8B-B14F-4D97-AF65-F5344CB8AC3E}">
        <p14:creationId xmlns:p14="http://schemas.microsoft.com/office/powerpoint/2010/main" val="4213135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118C74-3311-4E0E-A01A-A8F15D82F449}" type="slidenum">
              <a:rPr lang="en-US" smtClean="0"/>
              <a:t>1</a:t>
            </a:fld>
            <a:endParaRPr lang="en-US"/>
          </a:p>
        </p:txBody>
      </p:sp>
    </p:spTree>
    <p:extLst>
      <p:ext uri="{BB962C8B-B14F-4D97-AF65-F5344CB8AC3E}">
        <p14:creationId xmlns:p14="http://schemas.microsoft.com/office/powerpoint/2010/main" val="2445178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AE012-0884-4A1E-827A-F27A22CE7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0BC039-0DB1-4958-A897-471C03BFD9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7D6592-3763-4E6E-8722-0E6F5AF7F5AA}"/>
              </a:ext>
            </a:extLst>
          </p:cNvPr>
          <p:cNvSpPr>
            <a:spLocks noGrp="1"/>
          </p:cNvSpPr>
          <p:nvPr>
            <p:ph type="dt" sz="half" idx="10"/>
          </p:nvPr>
        </p:nvSpPr>
        <p:spPr/>
        <p:txBody>
          <a:bodyPr/>
          <a:lstStyle/>
          <a:p>
            <a:fld id="{56C71C64-5410-478D-9C94-7EF971D6C620}" type="datetimeFigureOut">
              <a:rPr lang="en-US" smtClean="0"/>
              <a:t>3/30/22</a:t>
            </a:fld>
            <a:endParaRPr lang="en-US"/>
          </a:p>
        </p:txBody>
      </p:sp>
      <p:sp>
        <p:nvSpPr>
          <p:cNvPr id="5" name="Footer Placeholder 4">
            <a:extLst>
              <a:ext uri="{FF2B5EF4-FFF2-40B4-BE49-F238E27FC236}">
                <a16:creationId xmlns:a16="http://schemas.microsoft.com/office/drawing/2014/main" id="{1912C297-6C86-43CE-ACAA-0504055050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5B5917-774B-4877-967A-14C922990E85}"/>
              </a:ext>
            </a:extLst>
          </p:cNvPr>
          <p:cNvSpPr>
            <a:spLocks noGrp="1"/>
          </p:cNvSpPr>
          <p:nvPr>
            <p:ph type="sldNum" sz="quarter" idx="12"/>
          </p:nvPr>
        </p:nvSpPr>
        <p:spPr/>
        <p:txBody>
          <a:bodyPr/>
          <a:lstStyle/>
          <a:p>
            <a:fld id="{100D05D6-5AEC-43F1-9BEF-3E436B2D9FA0}" type="slidenum">
              <a:rPr lang="en-US" smtClean="0"/>
              <a:t>‹#›</a:t>
            </a:fld>
            <a:endParaRPr lang="en-US"/>
          </a:p>
        </p:txBody>
      </p:sp>
    </p:spTree>
    <p:extLst>
      <p:ext uri="{BB962C8B-B14F-4D97-AF65-F5344CB8AC3E}">
        <p14:creationId xmlns:p14="http://schemas.microsoft.com/office/powerpoint/2010/main" val="2379588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067B7-26CE-4D02-A0E4-1FC8E478A2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45E8C4-66F8-4BA9-AF57-4CAEF4F122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CC4852-301C-4E0A-BE05-46C354210F83}"/>
              </a:ext>
            </a:extLst>
          </p:cNvPr>
          <p:cNvSpPr>
            <a:spLocks noGrp="1"/>
          </p:cNvSpPr>
          <p:nvPr>
            <p:ph type="dt" sz="half" idx="10"/>
          </p:nvPr>
        </p:nvSpPr>
        <p:spPr/>
        <p:txBody>
          <a:bodyPr/>
          <a:lstStyle/>
          <a:p>
            <a:fld id="{56C71C64-5410-478D-9C94-7EF971D6C620}" type="datetimeFigureOut">
              <a:rPr lang="en-US" smtClean="0"/>
              <a:t>3/30/22</a:t>
            </a:fld>
            <a:endParaRPr lang="en-US"/>
          </a:p>
        </p:txBody>
      </p:sp>
      <p:sp>
        <p:nvSpPr>
          <p:cNvPr id="5" name="Footer Placeholder 4">
            <a:extLst>
              <a:ext uri="{FF2B5EF4-FFF2-40B4-BE49-F238E27FC236}">
                <a16:creationId xmlns:a16="http://schemas.microsoft.com/office/drawing/2014/main" id="{7993C599-63BE-4E88-9F62-605710A78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84C965-4E13-480A-9F6D-D7E2B4B35B83}"/>
              </a:ext>
            </a:extLst>
          </p:cNvPr>
          <p:cNvSpPr>
            <a:spLocks noGrp="1"/>
          </p:cNvSpPr>
          <p:nvPr>
            <p:ph type="sldNum" sz="quarter" idx="12"/>
          </p:nvPr>
        </p:nvSpPr>
        <p:spPr/>
        <p:txBody>
          <a:bodyPr/>
          <a:lstStyle/>
          <a:p>
            <a:fld id="{100D05D6-5AEC-43F1-9BEF-3E436B2D9FA0}" type="slidenum">
              <a:rPr lang="en-US" smtClean="0"/>
              <a:t>‹#›</a:t>
            </a:fld>
            <a:endParaRPr lang="en-US"/>
          </a:p>
        </p:txBody>
      </p:sp>
    </p:spTree>
    <p:extLst>
      <p:ext uri="{BB962C8B-B14F-4D97-AF65-F5344CB8AC3E}">
        <p14:creationId xmlns:p14="http://schemas.microsoft.com/office/powerpoint/2010/main" val="1389704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C732DC-E1A6-414D-AC2C-CE690773BB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568B1F-0169-4ECB-B941-593BF50A13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4D8939-D136-4947-8C2E-13C3067E1AB4}"/>
              </a:ext>
            </a:extLst>
          </p:cNvPr>
          <p:cNvSpPr>
            <a:spLocks noGrp="1"/>
          </p:cNvSpPr>
          <p:nvPr>
            <p:ph type="dt" sz="half" idx="10"/>
          </p:nvPr>
        </p:nvSpPr>
        <p:spPr/>
        <p:txBody>
          <a:bodyPr/>
          <a:lstStyle/>
          <a:p>
            <a:fld id="{56C71C64-5410-478D-9C94-7EF971D6C620}" type="datetimeFigureOut">
              <a:rPr lang="en-US" smtClean="0"/>
              <a:t>3/30/22</a:t>
            </a:fld>
            <a:endParaRPr lang="en-US"/>
          </a:p>
        </p:txBody>
      </p:sp>
      <p:sp>
        <p:nvSpPr>
          <p:cNvPr id="5" name="Footer Placeholder 4">
            <a:extLst>
              <a:ext uri="{FF2B5EF4-FFF2-40B4-BE49-F238E27FC236}">
                <a16:creationId xmlns:a16="http://schemas.microsoft.com/office/drawing/2014/main" id="{F32513DA-428D-4754-A5E0-AAB499AB70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7A2D2E-C19B-45A3-8B0D-A4519C893132}"/>
              </a:ext>
            </a:extLst>
          </p:cNvPr>
          <p:cNvSpPr>
            <a:spLocks noGrp="1"/>
          </p:cNvSpPr>
          <p:nvPr>
            <p:ph type="sldNum" sz="quarter" idx="12"/>
          </p:nvPr>
        </p:nvSpPr>
        <p:spPr/>
        <p:txBody>
          <a:bodyPr/>
          <a:lstStyle/>
          <a:p>
            <a:fld id="{100D05D6-5AEC-43F1-9BEF-3E436B2D9FA0}" type="slidenum">
              <a:rPr lang="en-US" smtClean="0"/>
              <a:t>‹#›</a:t>
            </a:fld>
            <a:endParaRPr lang="en-US"/>
          </a:p>
        </p:txBody>
      </p:sp>
    </p:spTree>
    <p:extLst>
      <p:ext uri="{BB962C8B-B14F-4D97-AF65-F5344CB8AC3E}">
        <p14:creationId xmlns:p14="http://schemas.microsoft.com/office/powerpoint/2010/main" val="200690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46DC7-A146-49E1-86E6-51A537BB8B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C2B56C-582D-4E3F-BE48-F71A19D51D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CF45D7-B850-4148-9B7D-2D15767844B3}"/>
              </a:ext>
            </a:extLst>
          </p:cNvPr>
          <p:cNvSpPr>
            <a:spLocks noGrp="1"/>
          </p:cNvSpPr>
          <p:nvPr>
            <p:ph type="dt" sz="half" idx="10"/>
          </p:nvPr>
        </p:nvSpPr>
        <p:spPr/>
        <p:txBody>
          <a:bodyPr/>
          <a:lstStyle/>
          <a:p>
            <a:fld id="{56C71C64-5410-478D-9C94-7EF971D6C620}" type="datetimeFigureOut">
              <a:rPr lang="en-US" smtClean="0"/>
              <a:t>3/30/22</a:t>
            </a:fld>
            <a:endParaRPr lang="en-US"/>
          </a:p>
        </p:txBody>
      </p:sp>
      <p:sp>
        <p:nvSpPr>
          <p:cNvPr id="5" name="Footer Placeholder 4">
            <a:extLst>
              <a:ext uri="{FF2B5EF4-FFF2-40B4-BE49-F238E27FC236}">
                <a16:creationId xmlns:a16="http://schemas.microsoft.com/office/drawing/2014/main" id="{041A10B4-6859-42BB-8F96-EC68E41E6B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327A4D-FBFC-4251-8D09-BC9052C2CA4A}"/>
              </a:ext>
            </a:extLst>
          </p:cNvPr>
          <p:cNvSpPr>
            <a:spLocks noGrp="1"/>
          </p:cNvSpPr>
          <p:nvPr>
            <p:ph type="sldNum" sz="quarter" idx="12"/>
          </p:nvPr>
        </p:nvSpPr>
        <p:spPr/>
        <p:txBody>
          <a:bodyPr/>
          <a:lstStyle/>
          <a:p>
            <a:fld id="{100D05D6-5AEC-43F1-9BEF-3E436B2D9FA0}" type="slidenum">
              <a:rPr lang="en-US" smtClean="0"/>
              <a:t>‹#›</a:t>
            </a:fld>
            <a:endParaRPr lang="en-US"/>
          </a:p>
        </p:txBody>
      </p:sp>
    </p:spTree>
    <p:extLst>
      <p:ext uri="{BB962C8B-B14F-4D97-AF65-F5344CB8AC3E}">
        <p14:creationId xmlns:p14="http://schemas.microsoft.com/office/powerpoint/2010/main" val="4158266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7F5BD-A45A-4F59-82F0-9BA69B7739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3F9676-A596-4BB3-9932-B134958053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395216-9C11-4521-BA4D-1565F035C6E3}"/>
              </a:ext>
            </a:extLst>
          </p:cNvPr>
          <p:cNvSpPr>
            <a:spLocks noGrp="1"/>
          </p:cNvSpPr>
          <p:nvPr>
            <p:ph type="dt" sz="half" idx="10"/>
          </p:nvPr>
        </p:nvSpPr>
        <p:spPr/>
        <p:txBody>
          <a:bodyPr/>
          <a:lstStyle/>
          <a:p>
            <a:fld id="{56C71C64-5410-478D-9C94-7EF971D6C620}" type="datetimeFigureOut">
              <a:rPr lang="en-US" smtClean="0"/>
              <a:t>3/30/22</a:t>
            </a:fld>
            <a:endParaRPr lang="en-US"/>
          </a:p>
        </p:txBody>
      </p:sp>
      <p:sp>
        <p:nvSpPr>
          <p:cNvPr id="5" name="Footer Placeholder 4">
            <a:extLst>
              <a:ext uri="{FF2B5EF4-FFF2-40B4-BE49-F238E27FC236}">
                <a16:creationId xmlns:a16="http://schemas.microsoft.com/office/drawing/2014/main" id="{2394DD8D-303B-4AF0-95A5-22C5D071A0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93998A-EE05-4792-A197-E71CA8F75B19}"/>
              </a:ext>
            </a:extLst>
          </p:cNvPr>
          <p:cNvSpPr>
            <a:spLocks noGrp="1"/>
          </p:cNvSpPr>
          <p:nvPr>
            <p:ph type="sldNum" sz="quarter" idx="12"/>
          </p:nvPr>
        </p:nvSpPr>
        <p:spPr/>
        <p:txBody>
          <a:bodyPr/>
          <a:lstStyle/>
          <a:p>
            <a:fld id="{100D05D6-5AEC-43F1-9BEF-3E436B2D9FA0}" type="slidenum">
              <a:rPr lang="en-US" smtClean="0"/>
              <a:t>‹#›</a:t>
            </a:fld>
            <a:endParaRPr lang="en-US"/>
          </a:p>
        </p:txBody>
      </p:sp>
    </p:spTree>
    <p:extLst>
      <p:ext uri="{BB962C8B-B14F-4D97-AF65-F5344CB8AC3E}">
        <p14:creationId xmlns:p14="http://schemas.microsoft.com/office/powerpoint/2010/main" val="342312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203B1-9649-42F4-A5C5-8B3CAB9048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C91A31-9760-48C2-8EF0-F6347B92C7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2B8C54-E4F6-484D-B687-B946BF776B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3F6C58-3905-4D28-81A4-1FCAB56A6FFE}"/>
              </a:ext>
            </a:extLst>
          </p:cNvPr>
          <p:cNvSpPr>
            <a:spLocks noGrp="1"/>
          </p:cNvSpPr>
          <p:nvPr>
            <p:ph type="dt" sz="half" idx="10"/>
          </p:nvPr>
        </p:nvSpPr>
        <p:spPr/>
        <p:txBody>
          <a:bodyPr/>
          <a:lstStyle/>
          <a:p>
            <a:fld id="{56C71C64-5410-478D-9C94-7EF971D6C620}" type="datetimeFigureOut">
              <a:rPr lang="en-US" smtClean="0"/>
              <a:t>3/30/22</a:t>
            </a:fld>
            <a:endParaRPr lang="en-US"/>
          </a:p>
        </p:txBody>
      </p:sp>
      <p:sp>
        <p:nvSpPr>
          <p:cNvPr id="6" name="Footer Placeholder 5">
            <a:extLst>
              <a:ext uri="{FF2B5EF4-FFF2-40B4-BE49-F238E27FC236}">
                <a16:creationId xmlns:a16="http://schemas.microsoft.com/office/drawing/2014/main" id="{4237467B-C711-41C0-A6A8-E1DDCA6384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0969F0-A399-4273-AFE4-E3AF20886AC7}"/>
              </a:ext>
            </a:extLst>
          </p:cNvPr>
          <p:cNvSpPr>
            <a:spLocks noGrp="1"/>
          </p:cNvSpPr>
          <p:nvPr>
            <p:ph type="sldNum" sz="quarter" idx="12"/>
          </p:nvPr>
        </p:nvSpPr>
        <p:spPr/>
        <p:txBody>
          <a:bodyPr/>
          <a:lstStyle/>
          <a:p>
            <a:fld id="{100D05D6-5AEC-43F1-9BEF-3E436B2D9FA0}" type="slidenum">
              <a:rPr lang="en-US" smtClean="0"/>
              <a:t>‹#›</a:t>
            </a:fld>
            <a:endParaRPr lang="en-US"/>
          </a:p>
        </p:txBody>
      </p:sp>
    </p:spTree>
    <p:extLst>
      <p:ext uri="{BB962C8B-B14F-4D97-AF65-F5344CB8AC3E}">
        <p14:creationId xmlns:p14="http://schemas.microsoft.com/office/powerpoint/2010/main" val="2961381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45787-79AB-4E70-910F-C807824172A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E58284-0910-4AA1-8DA7-E2F553F3E2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5D2AAD-5170-4857-982E-2EF6177E88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4F733B-F18C-4720-953C-7BD6949775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D8CB1A-B854-4800-B6F8-ECF7EE534F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FA7797-7595-476C-AEE3-DEEAD1E9B12F}"/>
              </a:ext>
            </a:extLst>
          </p:cNvPr>
          <p:cNvSpPr>
            <a:spLocks noGrp="1"/>
          </p:cNvSpPr>
          <p:nvPr>
            <p:ph type="dt" sz="half" idx="10"/>
          </p:nvPr>
        </p:nvSpPr>
        <p:spPr/>
        <p:txBody>
          <a:bodyPr/>
          <a:lstStyle/>
          <a:p>
            <a:fld id="{56C71C64-5410-478D-9C94-7EF971D6C620}" type="datetimeFigureOut">
              <a:rPr lang="en-US" smtClean="0"/>
              <a:t>3/30/22</a:t>
            </a:fld>
            <a:endParaRPr lang="en-US"/>
          </a:p>
        </p:txBody>
      </p:sp>
      <p:sp>
        <p:nvSpPr>
          <p:cNvPr id="8" name="Footer Placeholder 7">
            <a:extLst>
              <a:ext uri="{FF2B5EF4-FFF2-40B4-BE49-F238E27FC236}">
                <a16:creationId xmlns:a16="http://schemas.microsoft.com/office/drawing/2014/main" id="{95B59D6D-07C9-46E2-8C56-BA57DF247D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C02D77-2D98-41DD-8DAD-DBBA1CBF7C28}"/>
              </a:ext>
            </a:extLst>
          </p:cNvPr>
          <p:cNvSpPr>
            <a:spLocks noGrp="1"/>
          </p:cNvSpPr>
          <p:nvPr>
            <p:ph type="sldNum" sz="quarter" idx="12"/>
          </p:nvPr>
        </p:nvSpPr>
        <p:spPr/>
        <p:txBody>
          <a:bodyPr/>
          <a:lstStyle/>
          <a:p>
            <a:fld id="{100D05D6-5AEC-43F1-9BEF-3E436B2D9FA0}" type="slidenum">
              <a:rPr lang="en-US" smtClean="0"/>
              <a:t>‹#›</a:t>
            </a:fld>
            <a:endParaRPr lang="en-US"/>
          </a:p>
        </p:txBody>
      </p:sp>
    </p:spTree>
    <p:extLst>
      <p:ext uri="{BB962C8B-B14F-4D97-AF65-F5344CB8AC3E}">
        <p14:creationId xmlns:p14="http://schemas.microsoft.com/office/powerpoint/2010/main" val="3551984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09C36-03B4-4E36-B71E-31744EB2E4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B1C802-4B12-4D6E-8328-361E5C3313A1}"/>
              </a:ext>
            </a:extLst>
          </p:cNvPr>
          <p:cNvSpPr>
            <a:spLocks noGrp="1"/>
          </p:cNvSpPr>
          <p:nvPr>
            <p:ph type="dt" sz="half" idx="10"/>
          </p:nvPr>
        </p:nvSpPr>
        <p:spPr/>
        <p:txBody>
          <a:bodyPr/>
          <a:lstStyle/>
          <a:p>
            <a:fld id="{56C71C64-5410-478D-9C94-7EF971D6C620}" type="datetimeFigureOut">
              <a:rPr lang="en-US" smtClean="0"/>
              <a:t>3/30/22</a:t>
            </a:fld>
            <a:endParaRPr lang="en-US"/>
          </a:p>
        </p:txBody>
      </p:sp>
      <p:sp>
        <p:nvSpPr>
          <p:cNvPr id="4" name="Footer Placeholder 3">
            <a:extLst>
              <a:ext uri="{FF2B5EF4-FFF2-40B4-BE49-F238E27FC236}">
                <a16:creationId xmlns:a16="http://schemas.microsoft.com/office/drawing/2014/main" id="{45A9C49B-FBCF-41B2-825B-50090F2277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3D5FFF-5584-4A42-B76E-F2A284386D2A}"/>
              </a:ext>
            </a:extLst>
          </p:cNvPr>
          <p:cNvSpPr>
            <a:spLocks noGrp="1"/>
          </p:cNvSpPr>
          <p:nvPr>
            <p:ph type="sldNum" sz="quarter" idx="12"/>
          </p:nvPr>
        </p:nvSpPr>
        <p:spPr/>
        <p:txBody>
          <a:bodyPr/>
          <a:lstStyle/>
          <a:p>
            <a:fld id="{100D05D6-5AEC-43F1-9BEF-3E436B2D9FA0}" type="slidenum">
              <a:rPr lang="en-US" smtClean="0"/>
              <a:t>‹#›</a:t>
            </a:fld>
            <a:endParaRPr lang="en-US"/>
          </a:p>
        </p:txBody>
      </p:sp>
    </p:spTree>
    <p:extLst>
      <p:ext uri="{BB962C8B-B14F-4D97-AF65-F5344CB8AC3E}">
        <p14:creationId xmlns:p14="http://schemas.microsoft.com/office/powerpoint/2010/main" val="738629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0A1EA4-E813-466F-9E6B-A6CFFA665CF1}"/>
              </a:ext>
            </a:extLst>
          </p:cNvPr>
          <p:cNvSpPr>
            <a:spLocks noGrp="1"/>
          </p:cNvSpPr>
          <p:nvPr>
            <p:ph type="dt" sz="half" idx="10"/>
          </p:nvPr>
        </p:nvSpPr>
        <p:spPr/>
        <p:txBody>
          <a:bodyPr/>
          <a:lstStyle/>
          <a:p>
            <a:fld id="{56C71C64-5410-478D-9C94-7EF971D6C620}" type="datetimeFigureOut">
              <a:rPr lang="en-US" smtClean="0"/>
              <a:t>3/30/22</a:t>
            </a:fld>
            <a:endParaRPr lang="en-US"/>
          </a:p>
        </p:txBody>
      </p:sp>
      <p:sp>
        <p:nvSpPr>
          <p:cNvPr id="3" name="Footer Placeholder 2">
            <a:extLst>
              <a:ext uri="{FF2B5EF4-FFF2-40B4-BE49-F238E27FC236}">
                <a16:creationId xmlns:a16="http://schemas.microsoft.com/office/drawing/2014/main" id="{B873F628-B74B-410D-9C8C-997DDE789B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2D7619-5CC3-4C7B-8075-B9EF03EE64ED}"/>
              </a:ext>
            </a:extLst>
          </p:cNvPr>
          <p:cNvSpPr>
            <a:spLocks noGrp="1"/>
          </p:cNvSpPr>
          <p:nvPr>
            <p:ph type="sldNum" sz="quarter" idx="12"/>
          </p:nvPr>
        </p:nvSpPr>
        <p:spPr/>
        <p:txBody>
          <a:bodyPr/>
          <a:lstStyle/>
          <a:p>
            <a:fld id="{100D05D6-5AEC-43F1-9BEF-3E436B2D9FA0}" type="slidenum">
              <a:rPr lang="en-US" smtClean="0"/>
              <a:t>‹#›</a:t>
            </a:fld>
            <a:endParaRPr lang="en-US"/>
          </a:p>
        </p:txBody>
      </p:sp>
    </p:spTree>
    <p:extLst>
      <p:ext uri="{BB962C8B-B14F-4D97-AF65-F5344CB8AC3E}">
        <p14:creationId xmlns:p14="http://schemas.microsoft.com/office/powerpoint/2010/main" val="318715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EB712-D300-4998-AD0B-8DC5D9F142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A16D61-5073-4512-8119-5E6E1A4403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AD3140-0CF0-4922-93CF-7944C65FA0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AC88E2-3AF6-4261-8CDC-831733E398EF}"/>
              </a:ext>
            </a:extLst>
          </p:cNvPr>
          <p:cNvSpPr>
            <a:spLocks noGrp="1"/>
          </p:cNvSpPr>
          <p:nvPr>
            <p:ph type="dt" sz="half" idx="10"/>
          </p:nvPr>
        </p:nvSpPr>
        <p:spPr/>
        <p:txBody>
          <a:bodyPr/>
          <a:lstStyle/>
          <a:p>
            <a:fld id="{56C71C64-5410-478D-9C94-7EF971D6C620}" type="datetimeFigureOut">
              <a:rPr lang="en-US" smtClean="0"/>
              <a:t>3/30/22</a:t>
            </a:fld>
            <a:endParaRPr lang="en-US"/>
          </a:p>
        </p:txBody>
      </p:sp>
      <p:sp>
        <p:nvSpPr>
          <p:cNvPr id="6" name="Footer Placeholder 5">
            <a:extLst>
              <a:ext uri="{FF2B5EF4-FFF2-40B4-BE49-F238E27FC236}">
                <a16:creationId xmlns:a16="http://schemas.microsoft.com/office/drawing/2014/main" id="{B964B226-B9E6-4596-8AB3-2891A20A28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F016A5-52E0-4FA8-BE4B-EDD784737871}"/>
              </a:ext>
            </a:extLst>
          </p:cNvPr>
          <p:cNvSpPr>
            <a:spLocks noGrp="1"/>
          </p:cNvSpPr>
          <p:nvPr>
            <p:ph type="sldNum" sz="quarter" idx="12"/>
          </p:nvPr>
        </p:nvSpPr>
        <p:spPr/>
        <p:txBody>
          <a:bodyPr/>
          <a:lstStyle/>
          <a:p>
            <a:fld id="{100D05D6-5AEC-43F1-9BEF-3E436B2D9FA0}" type="slidenum">
              <a:rPr lang="en-US" smtClean="0"/>
              <a:t>‹#›</a:t>
            </a:fld>
            <a:endParaRPr lang="en-US"/>
          </a:p>
        </p:txBody>
      </p:sp>
    </p:spTree>
    <p:extLst>
      <p:ext uri="{BB962C8B-B14F-4D97-AF65-F5344CB8AC3E}">
        <p14:creationId xmlns:p14="http://schemas.microsoft.com/office/powerpoint/2010/main" val="1399232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0553D-3C5C-4A0C-A8BA-38A778FA2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E8F284-8886-46F1-B90B-B7EA5F5391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0A0862-986E-4C6D-A7F3-0B0D0779F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C02E93-D761-4022-B4DC-0D53C5411E9A}"/>
              </a:ext>
            </a:extLst>
          </p:cNvPr>
          <p:cNvSpPr>
            <a:spLocks noGrp="1"/>
          </p:cNvSpPr>
          <p:nvPr>
            <p:ph type="dt" sz="half" idx="10"/>
          </p:nvPr>
        </p:nvSpPr>
        <p:spPr/>
        <p:txBody>
          <a:bodyPr/>
          <a:lstStyle/>
          <a:p>
            <a:fld id="{56C71C64-5410-478D-9C94-7EF971D6C620}" type="datetimeFigureOut">
              <a:rPr lang="en-US" smtClean="0"/>
              <a:t>3/30/22</a:t>
            </a:fld>
            <a:endParaRPr lang="en-US"/>
          </a:p>
        </p:txBody>
      </p:sp>
      <p:sp>
        <p:nvSpPr>
          <p:cNvPr id="6" name="Footer Placeholder 5">
            <a:extLst>
              <a:ext uri="{FF2B5EF4-FFF2-40B4-BE49-F238E27FC236}">
                <a16:creationId xmlns:a16="http://schemas.microsoft.com/office/drawing/2014/main" id="{59235D32-9807-4EE7-A064-E8253D5886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5A94E7-29C4-45B1-BB45-6CB71E04F2D8}"/>
              </a:ext>
            </a:extLst>
          </p:cNvPr>
          <p:cNvSpPr>
            <a:spLocks noGrp="1"/>
          </p:cNvSpPr>
          <p:nvPr>
            <p:ph type="sldNum" sz="quarter" idx="12"/>
          </p:nvPr>
        </p:nvSpPr>
        <p:spPr/>
        <p:txBody>
          <a:bodyPr/>
          <a:lstStyle/>
          <a:p>
            <a:fld id="{100D05D6-5AEC-43F1-9BEF-3E436B2D9FA0}" type="slidenum">
              <a:rPr lang="en-US" smtClean="0"/>
              <a:t>‹#›</a:t>
            </a:fld>
            <a:endParaRPr lang="en-US"/>
          </a:p>
        </p:txBody>
      </p:sp>
    </p:spTree>
    <p:extLst>
      <p:ext uri="{BB962C8B-B14F-4D97-AF65-F5344CB8AC3E}">
        <p14:creationId xmlns:p14="http://schemas.microsoft.com/office/powerpoint/2010/main" val="3535608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445F00-96BA-4AB6-AFC3-6B96CA368D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9D7BFC-F7D4-4E6E-83D7-434320C522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8FACF5-BC87-4E95-AAC5-B165FFE2A9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71C64-5410-478D-9C94-7EF971D6C620}" type="datetimeFigureOut">
              <a:rPr lang="en-US" smtClean="0"/>
              <a:t>3/30/22</a:t>
            </a:fld>
            <a:endParaRPr lang="en-US"/>
          </a:p>
        </p:txBody>
      </p:sp>
      <p:sp>
        <p:nvSpPr>
          <p:cNvPr id="5" name="Footer Placeholder 4">
            <a:extLst>
              <a:ext uri="{FF2B5EF4-FFF2-40B4-BE49-F238E27FC236}">
                <a16:creationId xmlns:a16="http://schemas.microsoft.com/office/drawing/2014/main" id="{721B4253-897C-4847-AAF4-391A76F899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FFABA7-5BC8-437F-A16E-1D241A7109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D05D6-5AEC-43F1-9BEF-3E436B2D9FA0}" type="slidenum">
              <a:rPr lang="en-US" smtClean="0"/>
              <a:t>‹#›</a:t>
            </a:fld>
            <a:endParaRPr lang="en-US"/>
          </a:p>
        </p:txBody>
      </p:sp>
    </p:spTree>
    <p:extLst>
      <p:ext uri="{BB962C8B-B14F-4D97-AF65-F5344CB8AC3E}">
        <p14:creationId xmlns:p14="http://schemas.microsoft.com/office/powerpoint/2010/main" val="1510281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uscis.gov/forms/filing-guidance/form-filing-tip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tarjim.ly/e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NSCI360SIVAPP@uscis.dhs.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uscis.gov/i-48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2">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5CB2A5-62ED-4AAD-9248-CC00F3846785}"/>
              </a:ext>
            </a:extLst>
          </p:cNvPr>
          <p:cNvSpPr>
            <a:spLocks noGrp="1"/>
          </p:cNvSpPr>
          <p:nvPr>
            <p:ph type="ctrTitle"/>
          </p:nvPr>
        </p:nvSpPr>
        <p:spPr>
          <a:xfrm>
            <a:off x="480860" y="726831"/>
            <a:ext cx="5669298" cy="3048909"/>
          </a:xfrm>
        </p:spPr>
        <p:txBody>
          <a:bodyPr anchor="b">
            <a:normAutofit fontScale="90000"/>
          </a:bodyPr>
          <a:lstStyle/>
          <a:p>
            <a:pPr algn="l"/>
            <a:r>
              <a:rPr lang="en-US" sz="4400" dirty="0">
                <a:solidFill>
                  <a:srgbClr val="FFFFFF"/>
                </a:solidFill>
                <a:latin typeface="Arial"/>
                <a:cs typeface="Arial"/>
              </a:rPr>
              <a:t>Project Afghan Legal Assistance (PALA)</a:t>
            </a:r>
            <a:br>
              <a:rPr lang="en-US" sz="4400" dirty="0">
                <a:solidFill>
                  <a:srgbClr val="FFFFFF"/>
                </a:solidFill>
                <a:latin typeface="Arial"/>
                <a:cs typeface="Arial"/>
              </a:rPr>
            </a:br>
            <a:br>
              <a:rPr lang="en-US" sz="4400" dirty="0">
                <a:solidFill>
                  <a:srgbClr val="FFFFFF"/>
                </a:solidFill>
                <a:latin typeface="Arial"/>
                <a:cs typeface="Arial"/>
              </a:rPr>
            </a:br>
            <a:br>
              <a:rPr lang="en-US" sz="4400" dirty="0">
                <a:solidFill>
                  <a:srgbClr val="FFFFFF"/>
                </a:solidFill>
                <a:latin typeface="Arial"/>
                <a:cs typeface="Arial"/>
              </a:rPr>
            </a:br>
            <a:endParaRPr lang="en-US" sz="4400" dirty="0">
              <a:solidFill>
                <a:srgbClr val="FFFFFF"/>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ext&#10;&#10;Description automatically generated">
            <a:extLst>
              <a:ext uri="{FF2B5EF4-FFF2-40B4-BE49-F238E27FC236}">
                <a16:creationId xmlns:a16="http://schemas.microsoft.com/office/drawing/2014/main" id="{E3B07FDD-2484-421A-BAC1-B8D8F84A11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42148" y="2971801"/>
            <a:ext cx="3890325" cy="803939"/>
          </a:xfrm>
          <a:prstGeom prst="rect">
            <a:avLst/>
          </a:prstGeom>
        </p:spPr>
      </p:pic>
      <p:sp>
        <p:nvSpPr>
          <p:cNvPr id="3" name="TextBox 2">
            <a:extLst>
              <a:ext uri="{FF2B5EF4-FFF2-40B4-BE49-F238E27FC236}">
                <a16:creationId xmlns:a16="http://schemas.microsoft.com/office/drawing/2014/main" id="{9EA2E6E3-F670-1B4C-9475-092DE0416186}"/>
              </a:ext>
            </a:extLst>
          </p:cNvPr>
          <p:cNvSpPr txBox="1"/>
          <p:nvPr/>
        </p:nvSpPr>
        <p:spPr>
          <a:xfrm>
            <a:off x="480859" y="4459560"/>
            <a:ext cx="5909729" cy="1938994"/>
          </a:xfrm>
          <a:prstGeom prst="rect">
            <a:avLst/>
          </a:prstGeom>
          <a:noFill/>
        </p:spPr>
        <p:txBody>
          <a:bodyPr wrap="square" rtlCol="0">
            <a:spAutoFit/>
          </a:bodyPr>
          <a:lstStyle/>
          <a:p>
            <a:r>
              <a:rPr lang="en-US" sz="4000" dirty="0">
                <a:solidFill>
                  <a:srgbClr val="FFFFFF"/>
                </a:solidFill>
                <a:latin typeface="Arial"/>
                <a:cs typeface="Arial"/>
              </a:rPr>
              <a:t>Special Immigrant Visa Adjustment of Status Training</a:t>
            </a:r>
            <a:endParaRPr lang="en-US" sz="4000" dirty="0"/>
          </a:p>
        </p:txBody>
      </p:sp>
    </p:spTree>
    <p:extLst>
      <p:ext uri="{BB962C8B-B14F-4D97-AF65-F5344CB8AC3E}">
        <p14:creationId xmlns:p14="http://schemas.microsoft.com/office/powerpoint/2010/main" val="102457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311727"/>
            <a:ext cx="11452724" cy="6234546"/>
          </a:xfrm>
        </p:spPr>
        <p:txBody>
          <a:bodyPr vert="horz" lIns="91440" tIns="45720" rIns="91440" bIns="45720" rtlCol="0" anchor="ctr">
            <a:normAutofit fontScale="77500" lnSpcReduction="20000"/>
          </a:bodyPr>
          <a:lstStyle/>
          <a:p>
            <a:pPr marL="0" indent="0">
              <a:buNone/>
            </a:pPr>
            <a:endParaRPr lang="en-US" sz="4000" dirty="0">
              <a:solidFill>
                <a:schemeClr val="bg1"/>
              </a:solidFill>
              <a:latin typeface="Arial"/>
              <a:ea typeface="+mn-lt"/>
              <a:cs typeface="Arial"/>
            </a:endParaRPr>
          </a:p>
          <a:p>
            <a:pPr marL="0" indent="0">
              <a:buNone/>
            </a:pPr>
            <a:r>
              <a:rPr lang="en-US" sz="4000" dirty="0">
                <a:solidFill>
                  <a:schemeClr val="bg1"/>
                </a:solidFill>
                <a:latin typeface="Arial"/>
                <a:ea typeface="+mn-lt"/>
                <a:cs typeface="Arial"/>
              </a:rPr>
              <a:t>INADMISSIBILITY GROUNDS</a:t>
            </a:r>
          </a:p>
          <a:p>
            <a:pPr marL="0" indent="0">
              <a:buNone/>
            </a:pPr>
            <a:endParaRPr lang="en-US"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a:p>
            <a:pPr marL="0" indent="0">
              <a:buNone/>
            </a:pPr>
            <a:r>
              <a:rPr lang="en-US" dirty="0"/>
              <a:t>Individuals who are inadmissible are not permitted by law to enter or remain in the United States. The general categories of inadmissibility under the Immigration and Nationality Act include: </a:t>
            </a:r>
          </a:p>
          <a:p>
            <a:r>
              <a:rPr lang="en-US" dirty="0"/>
              <a:t>Health (certain communicable diseases, drug abusers/addicts, not having required vaccinations, mental or physical disorder that causes harmful behavior toward self or others)</a:t>
            </a:r>
          </a:p>
          <a:p>
            <a:r>
              <a:rPr lang="en-US" dirty="0"/>
              <a:t>Criminal activity </a:t>
            </a:r>
          </a:p>
          <a:p>
            <a:r>
              <a:rPr lang="en-US" dirty="0"/>
              <a:t>National security (includes anyone the US has reason to believe participated in terrorist activity or was associated with a terrorist organization)</a:t>
            </a:r>
          </a:p>
          <a:p>
            <a:r>
              <a:rPr lang="en-US" dirty="0"/>
              <a:t>Public charge (primarily dependent on the government for subsistence--is determined by examining health, family status, age, assets, employment history, and education. Receipt of means-tested benefits like food stamps or Medicaid is generally not an issue.)</a:t>
            </a:r>
          </a:p>
          <a:p>
            <a:r>
              <a:rPr lang="en-US" dirty="0"/>
              <a:t>Fraud and misrepresentation, </a:t>
            </a:r>
          </a:p>
          <a:p>
            <a:r>
              <a:rPr lang="en-US" dirty="0"/>
              <a:t>Prior removals, unlawful presence in the United States, or other violations of immigration law</a:t>
            </a:r>
          </a:p>
          <a:p>
            <a:r>
              <a:rPr lang="en-US" dirty="0"/>
              <a:t>Miscellaneous categories (people who practice polygamy, entered unlawfully, unlawfully voted or presented themselves as US citizens, etc.)</a:t>
            </a:r>
            <a:endParaRPr lang="en-US"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2252675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457200"/>
            <a:ext cx="11452724" cy="7003473"/>
          </a:xfrm>
        </p:spPr>
        <p:txBody>
          <a:bodyPr vert="horz" lIns="91440" tIns="45720" rIns="91440" bIns="45720" rtlCol="0" anchor="ctr">
            <a:normAutofit/>
          </a:bodyPr>
          <a:lstStyle/>
          <a:p>
            <a:pPr marL="0" indent="0">
              <a:buNone/>
            </a:pPr>
            <a:r>
              <a:rPr lang="en-US" sz="4000" dirty="0">
                <a:solidFill>
                  <a:schemeClr val="bg1"/>
                </a:solidFill>
                <a:latin typeface="Arial"/>
                <a:ea typeface="+mn-lt"/>
                <a:cs typeface="Arial"/>
              </a:rPr>
              <a:t>INADMISSIBILITY GROUNDS</a:t>
            </a:r>
          </a:p>
          <a:p>
            <a:pPr marL="0" indent="0">
              <a:buNone/>
            </a:pPr>
            <a:endParaRPr lang="en-US" sz="4000" dirty="0">
              <a:solidFill>
                <a:schemeClr val="bg1"/>
              </a:solidFill>
              <a:latin typeface="Arial"/>
              <a:ea typeface="+mn-lt"/>
              <a:cs typeface="Arial"/>
            </a:endParaRPr>
          </a:p>
          <a:p>
            <a:pPr marL="0" indent="0">
              <a:buNone/>
            </a:pPr>
            <a:r>
              <a:rPr lang="en-US" dirty="0">
                <a:ea typeface="+mn-lt"/>
                <a:cs typeface="Arial" panose="020B0604020202020204" pitchFamily="34" charset="0"/>
              </a:rPr>
              <a:t>Part 8, starting on page 9:</a:t>
            </a:r>
          </a:p>
          <a:p>
            <a:r>
              <a:rPr lang="en-US" dirty="0">
                <a:ea typeface="+mn-lt"/>
                <a:cs typeface="Arial" panose="020B0604020202020204" pitchFamily="34" charset="0"/>
              </a:rPr>
              <a:t>Questions 1-13: involvement with potentially problematic organizations</a:t>
            </a:r>
          </a:p>
          <a:p>
            <a:pPr lvl="0" fontAlgn="base"/>
            <a:r>
              <a:rPr lang="en-US" dirty="0"/>
              <a:t>Questions 14-24, 70-73: any prior violations of US immigration laws </a:t>
            </a:r>
          </a:p>
          <a:p>
            <a:pPr lvl="0" fontAlgn="base"/>
            <a:r>
              <a:rPr lang="en-US" dirty="0"/>
              <a:t>Questions 25-45: whether the applicant has ever committed a crime anywhere in the world</a:t>
            </a:r>
          </a:p>
          <a:p>
            <a:pPr lvl="0" fontAlgn="base"/>
            <a:r>
              <a:rPr lang="en-US" dirty="0"/>
              <a:t>Questions 46-60: whether the individual poses a nationality security threat</a:t>
            </a:r>
          </a:p>
          <a:p>
            <a:pPr lvl="0" fontAlgn="base"/>
            <a:r>
              <a:rPr lang="en-US" dirty="0"/>
              <a:t>Questions 61-62: public assistance</a:t>
            </a:r>
          </a:p>
          <a:p>
            <a:pPr lvl="0" fontAlgn="base"/>
            <a:r>
              <a:rPr lang="en-US" dirty="0"/>
              <a:t>Questions 63-69, 74-80: miscellaneous categories</a:t>
            </a: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2059722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457200"/>
            <a:ext cx="11452724" cy="7003473"/>
          </a:xfrm>
        </p:spPr>
        <p:txBody>
          <a:bodyPr vert="horz" lIns="91440" tIns="45720" rIns="91440" bIns="45720" rtlCol="0" anchor="ctr">
            <a:normAutofit/>
          </a:bodyPr>
          <a:lstStyle/>
          <a:p>
            <a:pPr marL="0" indent="0">
              <a:buNone/>
            </a:pPr>
            <a:r>
              <a:rPr lang="en-US" sz="4000" dirty="0">
                <a:solidFill>
                  <a:schemeClr val="bg1"/>
                </a:solidFill>
                <a:latin typeface="Arial"/>
                <a:ea typeface="+mn-lt"/>
                <a:cs typeface="Arial"/>
              </a:rPr>
              <a:t>ASSEMBLING THE I-485 PACKETS</a:t>
            </a:r>
          </a:p>
          <a:p>
            <a:pPr marL="0" indent="0" fontAlgn="base">
              <a:buNone/>
            </a:pPr>
            <a:endParaRPr lang="en-US" dirty="0"/>
          </a:p>
          <a:p>
            <a:pPr fontAlgn="base"/>
            <a:r>
              <a:rPr lang="en-US" dirty="0"/>
              <a:t>Prepare separate packets for each applicant, but submit all family members’ applications in one envelope</a:t>
            </a:r>
          </a:p>
          <a:p>
            <a:pPr fontAlgn="base"/>
            <a:r>
              <a:rPr lang="en-US" dirty="0"/>
              <a:t>Two-hole punch each packet and use prong fasteners</a:t>
            </a:r>
          </a:p>
          <a:p>
            <a:pPr fontAlgn="base"/>
            <a:r>
              <a:rPr lang="en-US" dirty="0"/>
              <a:t>Submit only single sided pages</a:t>
            </a:r>
          </a:p>
          <a:p>
            <a:pPr fontAlgn="base"/>
            <a:r>
              <a:rPr lang="en-US" dirty="0"/>
              <a:t>Advise clients to use USPS Priority Mail so they have tracking information and proof of filing</a:t>
            </a:r>
            <a:endParaRPr lang="en-US" sz="4000" dirty="0">
              <a:solidFill>
                <a:schemeClr val="bg1"/>
              </a:solidFill>
              <a:latin typeface="Arial"/>
              <a:ea typeface="+mn-lt"/>
              <a:cs typeface="Arial"/>
            </a:endParaRPr>
          </a:p>
          <a:p>
            <a:pPr fontAlgn="base"/>
            <a:r>
              <a:rPr lang="en-US" dirty="0"/>
              <a:t>Other helpful filing tips: </a:t>
            </a:r>
            <a:r>
              <a:rPr lang="en-US" dirty="0">
                <a:hlinkClick r:id="rId2"/>
              </a:rPr>
              <a:t>https://www.uscis.gov/forms/filing-guidance/form-filing-tips</a:t>
            </a:r>
            <a:endParaRPr lang="en-US" dirty="0"/>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1607335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215153"/>
            <a:ext cx="11452724" cy="6459675"/>
          </a:xfrm>
        </p:spPr>
        <p:txBody>
          <a:bodyPr vert="horz" lIns="91440" tIns="45720" rIns="91440" bIns="45720" rtlCol="0" anchor="ctr">
            <a:normAutofit fontScale="92500" lnSpcReduction="10000"/>
          </a:bodyPr>
          <a:lstStyle/>
          <a:p>
            <a:pPr marL="0" indent="0">
              <a:buNone/>
            </a:pPr>
            <a:endParaRPr lang="en-US" sz="2600"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a:p>
            <a:pPr marL="0" indent="0">
              <a:buNone/>
            </a:pPr>
            <a:r>
              <a:rPr lang="en-US" sz="6400" dirty="0">
                <a:solidFill>
                  <a:schemeClr val="bg1"/>
                </a:solidFill>
                <a:latin typeface="Arial"/>
                <a:cs typeface="Arial"/>
              </a:rPr>
              <a:t>NEXT STEPS</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HRF will email individuals you will be assisting to alert them to the fact that you will be reaching out and to advise them to have necessary information and documentation handy.</a:t>
            </a:r>
          </a:p>
          <a:p>
            <a:r>
              <a:rPr lang="en-US" dirty="0">
                <a:latin typeface="Arial" panose="020B0604020202020204" pitchFamily="34" charset="0"/>
                <a:cs typeface="Arial" panose="020B0604020202020204" pitchFamily="34" charset="0"/>
              </a:rPr>
              <a:t>Pro bono coordinator will send out assignments.</a:t>
            </a:r>
          </a:p>
          <a:p>
            <a:r>
              <a:rPr lang="en-US" dirty="0">
                <a:latin typeface="Arial" panose="020B0604020202020204" pitchFamily="34" charset="0"/>
                <a:cs typeface="Arial" panose="020B0604020202020204" pitchFamily="34" charset="0"/>
              </a:rPr>
              <a:t>Reach out to your assigned applicant within the week.</a:t>
            </a:r>
          </a:p>
          <a:p>
            <a:r>
              <a:rPr lang="en-US" dirty="0">
                <a:latin typeface="Arial" panose="020B0604020202020204" pitchFamily="34" charset="0"/>
                <a:cs typeface="Arial" panose="020B0604020202020204" pitchFamily="34" charset="0"/>
              </a:rPr>
              <a:t>Translation—for initial outreach, please use the </a:t>
            </a:r>
            <a:r>
              <a:rPr lang="en-US" dirty="0" err="1">
                <a:latin typeface="Arial" panose="020B0604020202020204" pitchFamily="34" charset="0"/>
                <a:cs typeface="Arial" panose="020B0604020202020204" pitchFamily="34" charset="0"/>
              </a:rPr>
              <a:t>Tarjimly</a:t>
            </a:r>
            <a:r>
              <a:rPr lang="en-US" dirty="0">
                <a:latin typeface="Arial" panose="020B0604020202020204" pitchFamily="34" charset="0"/>
                <a:cs typeface="Arial" panose="020B0604020202020204" pitchFamily="34" charset="0"/>
              </a:rPr>
              <a:t> app, which is free: </a:t>
            </a:r>
            <a:r>
              <a:rPr lang="en-US" dirty="0">
                <a:latin typeface="Arial" panose="020B0604020202020204" pitchFamily="34" charset="0"/>
                <a:cs typeface="Arial" panose="020B0604020202020204" pitchFamily="34" charset="0"/>
                <a:hlinkClick r:id="rId2"/>
              </a:rPr>
              <a:t>https://www.tarjim.ly/en</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Use same translator for duration of project if possible. </a:t>
            </a:r>
          </a:p>
          <a:p>
            <a:r>
              <a:rPr lang="en-US" dirty="0">
                <a:latin typeface="Arial" panose="020B0604020202020204" pitchFamily="34" charset="0"/>
                <a:cs typeface="Arial" panose="020B0604020202020204" pitchFamily="34" charset="0"/>
              </a:rPr>
              <a:t>Please aim to complete the I-485 packets in the next 3 weeks. </a:t>
            </a:r>
          </a:p>
          <a:p>
            <a:r>
              <a:rPr lang="en-US" dirty="0">
                <a:latin typeface="Arial" panose="020B0604020202020204" pitchFamily="34" charset="0"/>
                <a:ea typeface="+mn-lt"/>
                <a:cs typeface="Arial" panose="020B0604020202020204" pitchFamily="34" charset="0"/>
              </a:rPr>
              <a:t>I am available to review final packets before submission if needed.</a:t>
            </a:r>
          </a:p>
          <a:p>
            <a:pPr marL="0" indent="0">
              <a:buNone/>
            </a:pPr>
            <a:endParaRPr lang="en-US" sz="2000" dirty="0">
              <a:latin typeface="Arial" panose="020B0604020202020204" pitchFamily="34" charset="0"/>
              <a:ea typeface="+mn-lt"/>
              <a:cs typeface="Arial" panose="020B0604020202020204" pitchFamily="34" charset="0"/>
            </a:endParaRPr>
          </a:p>
          <a:p>
            <a:pPr marL="0" indent="0">
              <a:buNone/>
            </a:pPr>
            <a:endParaRPr lang="en-US" sz="2000" dirty="0">
              <a:latin typeface="Arial" panose="020B0604020202020204" pitchFamily="34" charset="0"/>
              <a:ea typeface="+mn-lt"/>
              <a:cs typeface="Arial" panose="020B0604020202020204" pitchFamily="34" charset="0"/>
            </a:endParaRPr>
          </a:p>
          <a:p>
            <a:pPr marL="457200" lvl="1" indent="0" fontAlgn="base">
              <a:spcBef>
                <a:spcPts val="0"/>
              </a:spcBef>
              <a:buNone/>
            </a:pPr>
            <a:endParaRPr lang="en-US" sz="1700" dirty="0">
              <a:latin typeface="Times New Roman" panose="02020603050405020304" pitchFamily="18" charset="0"/>
              <a:cs typeface="Times New Roman" panose="02020603050405020304" pitchFamily="18" charset="0"/>
            </a:endParaRPr>
          </a:p>
          <a:p>
            <a:pPr marL="457200" lvl="1" indent="0" fontAlgn="base">
              <a:spcBef>
                <a:spcPts val="0"/>
              </a:spcBef>
              <a:buNone/>
            </a:pPr>
            <a:endParaRPr lang="en-US" sz="1700" dirty="0">
              <a:latin typeface="Times New Roman" panose="02020603050405020304" pitchFamily="18" charset="0"/>
              <a:ea typeface="Times New Roman" panose="02020603050405020304" pitchFamily="18" charset="0"/>
              <a:cs typeface="Times New Roman"/>
            </a:endParaRPr>
          </a:p>
          <a:p>
            <a:pPr marL="457200" lvl="1" indent="0" fontAlgn="base">
              <a:spcBef>
                <a:spcPts val="0"/>
              </a:spcBef>
              <a:buNone/>
            </a:pP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1856215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126609"/>
            <a:ext cx="11452724" cy="6548219"/>
          </a:xfrm>
        </p:spPr>
        <p:txBody>
          <a:bodyPr vert="horz" lIns="91440" tIns="45720" rIns="91440" bIns="45720" rtlCol="0" anchor="ctr">
            <a:normAutofit fontScale="92500" lnSpcReduction="10000"/>
          </a:bodyPr>
          <a:lstStyle/>
          <a:p>
            <a:pPr marL="0" indent="0">
              <a:buNone/>
            </a:pPr>
            <a:endParaRPr lang="en-US" sz="2600"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a:p>
            <a:pPr marL="0" indent="0">
              <a:buNone/>
            </a:pPr>
            <a:r>
              <a:rPr lang="en-US" sz="6400" dirty="0">
                <a:solidFill>
                  <a:schemeClr val="bg1"/>
                </a:solidFill>
                <a:latin typeface="Arial"/>
                <a:cs typeface="Arial"/>
              </a:rPr>
              <a:t>SUBMISSION</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ea typeface="+mn-lt"/>
                <a:cs typeface="Arial" panose="020B0604020202020204" pitchFamily="34" charset="0"/>
              </a:rPr>
              <a:t>After the packet is complete, please have client review the I-485 and packet for any errors</a:t>
            </a:r>
          </a:p>
          <a:p>
            <a:r>
              <a:rPr lang="en-US" dirty="0">
                <a:latin typeface="Arial" panose="020B0604020202020204" pitchFamily="34" charset="0"/>
                <a:ea typeface="+mn-lt"/>
                <a:cs typeface="Arial" panose="020B0604020202020204" pitchFamily="34" charset="0"/>
              </a:rPr>
              <a:t>If the packet is ready for submission, please coordinate with your client on best way to submit. Several options:</a:t>
            </a:r>
          </a:p>
          <a:p>
            <a:pPr lvl="1"/>
            <a:r>
              <a:rPr lang="en-US" dirty="0">
                <a:latin typeface="Arial" panose="020B0604020202020204" pitchFamily="34" charset="0"/>
                <a:ea typeface="+mn-lt"/>
                <a:cs typeface="Arial" panose="020B0604020202020204" pitchFamily="34" charset="0"/>
              </a:rPr>
              <a:t>Mail completed packets and addressed envelope to client for final review and signature</a:t>
            </a:r>
          </a:p>
          <a:p>
            <a:pPr lvl="2"/>
            <a:r>
              <a:rPr lang="en-US" dirty="0">
                <a:latin typeface="Arial" panose="020B0604020202020204" pitchFamily="34" charset="0"/>
                <a:ea typeface="+mn-lt"/>
                <a:cs typeface="Arial" panose="020B0604020202020204" pitchFamily="34" charset="0"/>
              </a:rPr>
              <a:t>Remember that principal applicant should sign for any children under the age of 14</a:t>
            </a:r>
          </a:p>
          <a:p>
            <a:pPr lvl="1"/>
            <a:r>
              <a:rPr lang="en-US" dirty="0">
                <a:latin typeface="Arial" panose="020B0604020202020204" pitchFamily="34" charset="0"/>
                <a:ea typeface="+mn-lt"/>
                <a:cs typeface="Arial" panose="020B0604020202020204" pitchFamily="34" charset="0"/>
              </a:rPr>
              <a:t>Add clients’ electronic signatures to the I-485s and submit the applications yourself</a:t>
            </a:r>
          </a:p>
          <a:p>
            <a:pPr lvl="1"/>
            <a:r>
              <a:rPr lang="en-US" dirty="0">
                <a:latin typeface="Arial" panose="020B0604020202020204" pitchFamily="34" charset="0"/>
                <a:ea typeface="+mn-lt"/>
                <a:cs typeface="Arial" panose="020B0604020202020204" pitchFamily="34" charset="0"/>
              </a:rPr>
              <a:t>Email complete packets to client to print and submit themselves</a:t>
            </a:r>
          </a:p>
          <a:p>
            <a:r>
              <a:rPr lang="en-US" dirty="0">
                <a:latin typeface="Arial" panose="020B0604020202020204" pitchFamily="34" charset="0"/>
                <a:ea typeface="+mn-lt"/>
                <a:cs typeface="Arial" panose="020B0604020202020204" pitchFamily="34" charset="0"/>
              </a:rPr>
              <a:t>Once the application is complete and submitted, please explain to the client that your engagement is over and provide them with the next steps document (we are working on this and will have a final version soon).</a:t>
            </a:r>
          </a:p>
          <a:p>
            <a:pPr marL="457200" lvl="1" indent="0" fontAlgn="base">
              <a:spcBef>
                <a:spcPts val="0"/>
              </a:spcBef>
              <a:buNone/>
            </a:pPr>
            <a:endParaRPr lang="en-US" sz="1700" dirty="0">
              <a:latin typeface="Times New Roman" panose="02020603050405020304" pitchFamily="18" charset="0"/>
              <a:cs typeface="Times New Roman" panose="02020603050405020304" pitchFamily="18" charset="0"/>
            </a:endParaRPr>
          </a:p>
          <a:p>
            <a:pPr marL="457200" lvl="1" indent="0" fontAlgn="base">
              <a:spcBef>
                <a:spcPts val="0"/>
              </a:spcBef>
              <a:buNone/>
            </a:pPr>
            <a:endParaRPr lang="en-US" sz="1700" dirty="0">
              <a:latin typeface="Times New Roman" panose="02020603050405020304" pitchFamily="18" charset="0"/>
              <a:cs typeface="Times New Roman" panose="02020603050405020304" pitchFamily="18" charset="0"/>
            </a:endParaRPr>
          </a:p>
          <a:p>
            <a:pPr marL="457200" lvl="1" indent="0" fontAlgn="base">
              <a:spcBef>
                <a:spcPts val="0"/>
              </a:spcBef>
              <a:buNone/>
            </a:pPr>
            <a:endParaRPr lang="en-US" sz="1700" dirty="0">
              <a:latin typeface="Times New Roman" panose="02020603050405020304" pitchFamily="18" charset="0"/>
              <a:cs typeface="Times New Roman" panose="02020603050405020304" pitchFamily="18" charset="0"/>
            </a:endParaRPr>
          </a:p>
          <a:p>
            <a:pPr marL="457200" lvl="1" indent="0" fontAlgn="base">
              <a:spcBef>
                <a:spcPts val="0"/>
              </a:spcBef>
              <a:buNone/>
            </a:pPr>
            <a:endParaRPr lang="en-US" sz="1700" dirty="0">
              <a:latin typeface="Times New Roman" panose="02020603050405020304" pitchFamily="18" charset="0"/>
              <a:cs typeface="Times New Roman" panose="02020603050405020304" pitchFamily="18" charset="0"/>
            </a:endParaRPr>
          </a:p>
          <a:p>
            <a:pPr marL="457200" lvl="1" indent="0" fontAlgn="base">
              <a:spcBef>
                <a:spcPts val="0"/>
              </a:spcBef>
              <a:buNone/>
            </a:pPr>
            <a:endParaRPr lang="en-US" sz="1700" dirty="0">
              <a:latin typeface="Times New Roman" panose="02020603050405020304" pitchFamily="18" charset="0"/>
              <a:cs typeface="Times New Roman" panose="02020603050405020304" pitchFamily="18" charset="0"/>
            </a:endParaRPr>
          </a:p>
          <a:p>
            <a:pPr marL="457200" lvl="1" indent="0" fontAlgn="base">
              <a:spcBef>
                <a:spcPts val="0"/>
              </a:spcBef>
              <a:buNone/>
            </a:pPr>
            <a:endParaRPr lang="en-US" sz="1700" dirty="0">
              <a:latin typeface="Times New Roman" panose="02020603050405020304" pitchFamily="18" charset="0"/>
              <a:cs typeface="Times New Roman" panose="02020603050405020304" pitchFamily="18" charset="0"/>
            </a:endParaRPr>
          </a:p>
          <a:p>
            <a:pPr marL="457200" lvl="1" indent="0" fontAlgn="base">
              <a:spcBef>
                <a:spcPts val="0"/>
              </a:spcBef>
              <a:buNone/>
            </a:pPr>
            <a:endParaRPr lang="en-US" sz="1700" dirty="0">
              <a:latin typeface="Times New Roman" panose="02020603050405020304" pitchFamily="18" charset="0"/>
              <a:ea typeface="Times New Roman" panose="02020603050405020304" pitchFamily="18" charset="0"/>
              <a:cs typeface="Times New Roman"/>
            </a:endParaRPr>
          </a:p>
          <a:p>
            <a:pPr marL="457200" lvl="1" indent="0" fontAlgn="base">
              <a:spcBef>
                <a:spcPts val="0"/>
              </a:spcBef>
              <a:buNone/>
            </a:pP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830388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375802" y="788129"/>
            <a:ext cx="11440392" cy="3440972"/>
          </a:xfrm>
        </p:spPr>
        <p:txBody>
          <a:bodyPr vert="horz" lIns="91440" tIns="45720" rIns="91440" bIns="45720" rtlCol="0" anchor="ctr">
            <a:normAutofit fontScale="55000" lnSpcReduction="20000"/>
          </a:bodyPr>
          <a:lstStyle/>
          <a:p>
            <a:pPr marL="0" indent="0">
              <a:buNone/>
            </a:pPr>
            <a:r>
              <a:rPr lang="en-US" sz="8700" dirty="0">
                <a:solidFill>
                  <a:schemeClr val="bg1"/>
                </a:solidFill>
                <a:latin typeface="Arial"/>
                <a:cs typeface="Arial"/>
              </a:rPr>
              <a:t>QUESTIONS?</a:t>
            </a:r>
            <a:endParaRPr lang="en-US" sz="8700" dirty="0">
              <a:solidFill>
                <a:schemeClr val="bg1"/>
              </a:solidFill>
              <a:cs typeface="Calibri" panose="020F0502020204030204"/>
            </a:endParaRPr>
          </a:p>
          <a:p>
            <a:endParaRPr lang="en-US" sz="2000" dirty="0">
              <a:solidFill>
                <a:srgbClr val="000000"/>
              </a:solidFill>
              <a:latin typeface="Calibri" panose="020F0502020204030204"/>
              <a:cs typeface="Calibri" panose="020F0502020204030204"/>
            </a:endParaRPr>
          </a:p>
          <a:p>
            <a:endParaRPr lang="en-US" sz="2000" dirty="0">
              <a:solidFill>
                <a:srgbClr val="000000"/>
              </a:solidFill>
              <a:latin typeface="Calibri" panose="020F0502020204030204"/>
              <a:cs typeface="Calibri" panose="020F0502020204030204"/>
            </a:endParaRPr>
          </a:p>
          <a:p>
            <a:endParaRPr lang="en-US" sz="2000" dirty="0">
              <a:solidFill>
                <a:srgbClr val="000000"/>
              </a:solidFill>
              <a:latin typeface="Calibri" panose="020F0502020204030204"/>
              <a:cs typeface="Calibri" panose="020F0502020204030204"/>
            </a:endParaRPr>
          </a:p>
          <a:p>
            <a:endParaRPr lang="en-US" sz="2000" dirty="0">
              <a:solidFill>
                <a:srgbClr val="000000"/>
              </a:solidFill>
              <a:latin typeface="Calibri" panose="020F0502020204030204"/>
              <a:cs typeface="Calibri" panose="020F0502020204030204"/>
            </a:endParaRPr>
          </a:p>
          <a:p>
            <a:endParaRPr lang="en-US" sz="2000" dirty="0">
              <a:solidFill>
                <a:srgbClr val="000000"/>
              </a:solidFill>
              <a:latin typeface="Calibri" panose="020F0502020204030204"/>
              <a:cs typeface="Calibri" panose="020F0502020204030204"/>
            </a:endParaRPr>
          </a:p>
          <a:p>
            <a:endParaRPr lang="en-US" sz="2000" dirty="0">
              <a:solidFill>
                <a:srgbClr val="000000"/>
              </a:solidFill>
              <a:latin typeface="Calibri" panose="020F0502020204030204"/>
              <a:cs typeface="Calibri" panose="020F0502020204030204"/>
            </a:endParaRPr>
          </a:p>
          <a:p>
            <a:endParaRPr lang="en-US" sz="2000" dirty="0">
              <a:solidFill>
                <a:srgbClr val="000000"/>
              </a:solidFill>
              <a:latin typeface="Calibri" panose="020F0502020204030204"/>
              <a:cs typeface="Calibri" panose="020F0502020204030204"/>
            </a:endParaRPr>
          </a:p>
          <a:p>
            <a:endParaRPr lang="en-US" sz="2000" dirty="0">
              <a:solidFill>
                <a:srgbClr val="000000"/>
              </a:solidFill>
              <a:latin typeface="Calibri" panose="020F0502020204030204"/>
              <a:cs typeface="Calibri" panose="020F0502020204030204"/>
            </a:endParaRPr>
          </a:p>
          <a:p>
            <a:pPr marL="0" indent="0">
              <a:buNone/>
            </a:pPr>
            <a:endParaRPr lang="en-US" sz="4600" dirty="0">
              <a:solidFill>
                <a:srgbClr val="000000"/>
              </a:solidFill>
              <a:latin typeface="Calibri" panose="020F0502020204030204"/>
              <a:cs typeface="Calibri" panose="020F0502020204030204"/>
            </a:endParaRPr>
          </a:p>
          <a:p>
            <a:pPr marL="0" indent="0">
              <a:buNone/>
            </a:pPr>
            <a:r>
              <a:rPr lang="en-US" sz="4600" dirty="0">
                <a:latin typeface="Arial" panose="020B0604020202020204" pitchFamily="34" charset="0"/>
                <a:cs typeface="Arial" panose="020B0604020202020204" pitchFamily="34" charset="0"/>
              </a:rPr>
              <a:t>Thank you so much for signing up to help us in this effort! </a:t>
            </a:r>
            <a:endParaRPr lang="en-US" sz="1700" dirty="0">
              <a:latin typeface="Times New Roman" panose="02020603050405020304" pitchFamily="18" charset="0"/>
              <a:cs typeface="Times New Roman" panose="02020603050405020304" pitchFamily="18" charset="0"/>
            </a:endParaRPr>
          </a:p>
          <a:p>
            <a:pPr marL="457200" lvl="1" indent="0" fontAlgn="base">
              <a:spcBef>
                <a:spcPts val="0"/>
              </a:spcBef>
              <a:buNone/>
            </a:pPr>
            <a:endParaRPr lang="en-US" sz="1700" dirty="0">
              <a:latin typeface="Times New Roman" panose="02020603050405020304" pitchFamily="18" charset="0"/>
              <a:ea typeface="Times New Roman" panose="02020603050405020304" pitchFamily="18" charset="0"/>
              <a:cs typeface="Times New Roman"/>
            </a:endParaRPr>
          </a:p>
          <a:p>
            <a:pPr marL="457200" lvl="1" indent="0" fontAlgn="base">
              <a:spcBef>
                <a:spcPts val="0"/>
              </a:spcBef>
              <a:buNone/>
            </a:pP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3882474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1148315"/>
            <a:ext cx="11452724" cy="7597608"/>
          </a:xfrm>
        </p:spPr>
        <p:txBody>
          <a:bodyPr vert="horz" lIns="91440" tIns="45720" rIns="91440" bIns="45720" rtlCol="0" anchor="ctr">
            <a:normAutofit/>
          </a:bodyPr>
          <a:lstStyle/>
          <a:p>
            <a:pPr marL="0" indent="0">
              <a:buNone/>
            </a:pPr>
            <a:endParaRPr lang="en-US" sz="4000" dirty="0">
              <a:solidFill>
                <a:schemeClr val="bg1"/>
              </a:solidFill>
              <a:latin typeface="Arial"/>
              <a:cs typeface="Arial"/>
            </a:endParaRPr>
          </a:p>
          <a:p>
            <a:pPr marL="0" indent="0">
              <a:buNone/>
            </a:pPr>
            <a:r>
              <a:rPr lang="en-US" sz="4000" dirty="0">
                <a:solidFill>
                  <a:schemeClr val="bg1"/>
                </a:solidFill>
                <a:latin typeface="Arial"/>
                <a:cs typeface="Arial"/>
              </a:rPr>
              <a:t>OVERVIEW OF PROJECT AFGHAN LEGAL ASSISTANCE (PALA)</a:t>
            </a:r>
            <a:endParaRPr lang="en-US" sz="22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We are facing an unprecedented crisis caused by the chaotic and rushed withdrawal of U.S. military forces from Afghanistan.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Project Afghan Legal Assistance is a coordinated coalition effort, led by Human Rights First, to ensure that recent Afghan arrivals in the United States are welcomed to the U.S. with dignity and have access to pro bono legal representation. </a:t>
            </a:r>
            <a:endParaRPr lang="en-US" dirty="0">
              <a:latin typeface="Arial" panose="020B0604020202020204" pitchFamily="34" charset="0"/>
              <a:ea typeface="+mn-lt"/>
              <a:cs typeface="Arial" panose="020B0604020202020204" pitchFamily="34" charset="0"/>
            </a:endParaRPr>
          </a:p>
          <a:p>
            <a:pPr marL="457200" lvl="1" indent="0" fontAlgn="base">
              <a:spcBef>
                <a:spcPts val="0"/>
              </a:spcBef>
              <a:buNone/>
            </a:pPr>
            <a:endParaRPr lang="en-US" sz="2200" dirty="0">
              <a:latin typeface="Times New Roman" panose="02020603050405020304" pitchFamily="18" charset="0"/>
              <a:cs typeface="Times New Roman" panose="02020603050405020304" pitchFamily="18" charset="0"/>
            </a:endParaRPr>
          </a:p>
          <a:p>
            <a:pPr marL="457200" lvl="1" indent="0" fontAlgn="base">
              <a:spcBef>
                <a:spcPts val="0"/>
              </a:spcBef>
              <a:buNone/>
            </a:pPr>
            <a:endParaRPr lang="en-US" sz="1700" dirty="0">
              <a:latin typeface="Times New Roman" panose="02020603050405020304" pitchFamily="18" charset="0"/>
              <a:ea typeface="Times New Roman" panose="02020603050405020304" pitchFamily="18" charset="0"/>
              <a:cs typeface="Times New Roman"/>
            </a:endParaRPr>
          </a:p>
          <a:p>
            <a:pPr marL="457200" lvl="1" indent="0" fontAlgn="base">
              <a:spcBef>
                <a:spcPts val="0"/>
              </a:spcBef>
              <a:buNone/>
            </a:pP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111604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1597433"/>
            <a:ext cx="11452724" cy="4851860"/>
          </a:xfrm>
        </p:spPr>
        <p:txBody>
          <a:bodyPr vert="horz" lIns="91440" tIns="45720" rIns="91440" bIns="45720" rtlCol="0" anchor="ctr">
            <a:normAutofit fontScale="92500"/>
          </a:bodyPr>
          <a:lstStyle/>
          <a:p>
            <a:pPr marL="0" indent="0">
              <a:buNone/>
            </a:pPr>
            <a:r>
              <a:rPr lang="en-US" sz="4000" dirty="0">
                <a:solidFill>
                  <a:schemeClr val="bg1"/>
                </a:solidFill>
                <a:latin typeface="Arial"/>
                <a:cs typeface="Arial"/>
              </a:rPr>
              <a:t>OVERVIEW OF LEGAL NEED</a:t>
            </a:r>
            <a:endParaRPr lang="en-US" dirty="0">
              <a:solidFill>
                <a:schemeClr val="bg1"/>
              </a:solidFill>
              <a:cs typeface="Calibri"/>
            </a:endParaRPr>
          </a:p>
          <a:p>
            <a:pPr marL="0" indent="0">
              <a:buNone/>
            </a:pPr>
            <a:endParaRPr lang="en-US" sz="2600"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a:p>
            <a:r>
              <a:rPr lang="en-US" dirty="0">
                <a:latin typeface="Arial" panose="020B0604020202020204" pitchFamily="34" charset="0"/>
                <a:ea typeface="+mn-lt"/>
                <a:cs typeface="Arial" panose="020B0604020202020204" pitchFamily="34" charset="0"/>
              </a:rPr>
              <a:t>Over 76,000 Afghans have been evacuated to the United States, with more expected.</a:t>
            </a:r>
          </a:p>
          <a:p>
            <a:r>
              <a:rPr lang="en-US" dirty="0">
                <a:latin typeface="Arial" panose="020B0604020202020204" pitchFamily="34" charset="0"/>
                <a:ea typeface="+mn-lt"/>
                <a:cs typeface="Arial" panose="020B0604020202020204" pitchFamily="34" charset="0"/>
              </a:rPr>
              <a:t>Many of these arrivals were processed as parolees. </a:t>
            </a:r>
            <a:r>
              <a:rPr lang="en-US" dirty="0">
                <a:latin typeface="Arial" panose="020B0604020202020204" pitchFamily="34" charset="0"/>
                <a:cs typeface="Arial" panose="020B0604020202020204" pitchFamily="34" charset="0"/>
              </a:rPr>
              <a:t>Parole is temporary</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immigration status and does not provide a path to permanent immigration status.  </a:t>
            </a:r>
          </a:p>
          <a:p>
            <a:r>
              <a:rPr lang="en-US" dirty="0">
                <a:latin typeface="Arial" panose="020B0604020202020204" pitchFamily="34" charset="0"/>
                <a:cs typeface="Arial" panose="020B0604020202020204" pitchFamily="34" charset="0"/>
              </a:rPr>
              <a:t>Individuals with parole must take additional steps to remain legally present in the United States after their authorized period of parole ends by pursuing permanent immigration relief like asylum, adjustment of status, etc. </a:t>
            </a:r>
          </a:p>
          <a:p>
            <a:pPr marL="0" indent="0">
              <a:buNone/>
            </a:pPr>
            <a:endParaRPr lang="en-US" sz="2000" dirty="0">
              <a:latin typeface="Arial" panose="020B0604020202020204" pitchFamily="34" charset="0"/>
              <a:ea typeface="+mn-lt"/>
              <a:cs typeface="Arial" panose="020B0604020202020204" pitchFamily="34" charset="0"/>
            </a:endParaRPr>
          </a:p>
          <a:p>
            <a:pPr marL="0" indent="0">
              <a:buNone/>
            </a:pPr>
            <a:endParaRPr lang="en-US" sz="2000" dirty="0">
              <a:latin typeface="Arial" panose="020B0604020202020204" pitchFamily="34" charset="0"/>
              <a:ea typeface="+mn-lt"/>
              <a:cs typeface="Arial" panose="020B0604020202020204" pitchFamily="34" charset="0"/>
            </a:endParaRPr>
          </a:p>
          <a:p>
            <a:pPr marL="457200" lvl="1" indent="0" fontAlgn="base">
              <a:spcBef>
                <a:spcPts val="0"/>
              </a:spcBef>
              <a:buNone/>
            </a:pPr>
            <a:endParaRPr lang="en-US" sz="1700" dirty="0">
              <a:latin typeface="Times New Roman" panose="02020603050405020304" pitchFamily="18" charset="0"/>
              <a:cs typeface="Times New Roman" panose="02020603050405020304" pitchFamily="18" charset="0"/>
            </a:endParaRPr>
          </a:p>
          <a:p>
            <a:pPr marL="457200" lvl="1" indent="0" fontAlgn="base">
              <a:spcBef>
                <a:spcPts val="0"/>
              </a:spcBef>
              <a:buNone/>
            </a:pPr>
            <a:endParaRPr lang="en-US" sz="1700" dirty="0">
              <a:latin typeface="Times New Roman" panose="02020603050405020304" pitchFamily="18" charset="0"/>
              <a:ea typeface="Times New Roman" panose="02020603050405020304" pitchFamily="18" charset="0"/>
              <a:cs typeface="Times New Roman"/>
            </a:endParaRPr>
          </a:p>
          <a:p>
            <a:pPr marL="457200" lvl="1" indent="0" fontAlgn="base">
              <a:spcBef>
                <a:spcPts val="0"/>
              </a:spcBef>
              <a:buNone/>
            </a:pP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1398902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408706"/>
            <a:ext cx="11452724" cy="6858000"/>
          </a:xfrm>
        </p:spPr>
        <p:txBody>
          <a:bodyPr vert="horz" lIns="91440" tIns="45720" rIns="91440" bIns="45720" rtlCol="0" anchor="ctr">
            <a:normAutofit/>
          </a:bodyPr>
          <a:lstStyle/>
          <a:p>
            <a:pPr marL="0" indent="0">
              <a:buNone/>
            </a:pPr>
            <a:r>
              <a:rPr lang="en-US" sz="4000" dirty="0">
                <a:solidFill>
                  <a:schemeClr val="bg1"/>
                </a:solidFill>
                <a:latin typeface="Arial"/>
                <a:cs typeface="Arial"/>
              </a:rPr>
              <a:t>PALA SCREENINGS</a:t>
            </a:r>
            <a:endParaRPr lang="en-US" dirty="0">
              <a:solidFill>
                <a:schemeClr val="bg1"/>
              </a:solidFill>
              <a:cs typeface="Calibri"/>
            </a:endParaRPr>
          </a:p>
          <a:p>
            <a:pPr marL="0" indent="0">
              <a:buNone/>
            </a:pPr>
            <a:endParaRPr lang="en-US" sz="2000" dirty="0">
              <a:latin typeface="Arial" panose="020B0604020202020204" pitchFamily="34" charset="0"/>
              <a:ea typeface="+mn-lt"/>
              <a:cs typeface="Arial" panose="020B0604020202020204" pitchFamily="34" charset="0"/>
            </a:endParaRPr>
          </a:p>
          <a:p>
            <a:pPr marL="0" indent="0">
              <a:buNone/>
            </a:pPr>
            <a:endParaRPr lang="en-US" sz="2000" dirty="0">
              <a:latin typeface="Arial" panose="020B0604020202020204" pitchFamily="34" charset="0"/>
              <a:ea typeface="+mn-lt"/>
              <a:cs typeface="Arial" panose="020B0604020202020204" pitchFamily="34" charset="0"/>
            </a:endParaRPr>
          </a:p>
          <a:p>
            <a:r>
              <a:rPr lang="en-US" sz="2400" dirty="0">
                <a:latin typeface="Arial" panose="020B0604020202020204" pitchFamily="34" charset="0"/>
                <a:ea typeface="+mn-lt"/>
                <a:cs typeface="Arial" panose="020B0604020202020204" pitchFamily="34" charset="0"/>
              </a:rPr>
              <a:t>HRF has received 4,406 requests for assistance so far, over 2,600 of them being U.S.-based. </a:t>
            </a:r>
          </a:p>
          <a:p>
            <a:pPr marL="0" indent="0">
              <a:buNone/>
            </a:pPr>
            <a:endParaRPr lang="en-US" sz="2400" dirty="0">
              <a:latin typeface="Arial" panose="020B0604020202020204" pitchFamily="34" charset="0"/>
              <a:ea typeface="+mn-lt"/>
              <a:cs typeface="Arial" panose="020B0604020202020204" pitchFamily="34" charset="0"/>
            </a:endParaRPr>
          </a:p>
          <a:p>
            <a:r>
              <a:rPr lang="en-US" sz="2400" dirty="0">
                <a:latin typeface="Arial" panose="020B0604020202020204" pitchFamily="34" charset="0"/>
                <a:ea typeface="+mn-lt"/>
                <a:cs typeface="Arial" panose="020B0604020202020204" pitchFamily="34" charset="0"/>
              </a:rPr>
              <a:t>HRF is working on screening all U.S. based Afghans who requested assistance from us to identify what immigration relief they are eligible for and to find them pro bono legal representation.  </a:t>
            </a:r>
          </a:p>
          <a:p>
            <a:pPr marL="0" indent="0">
              <a:buNone/>
            </a:pPr>
            <a:endParaRPr lang="en-US" sz="2400" dirty="0">
              <a:latin typeface="Arial" panose="020B0604020202020204" pitchFamily="34" charset="0"/>
              <a:ea typeface="+mn-lt"/>
              <a:cs typeface="Arial" panose="020B0604020202020204" pitchFamily="34" charset="0"/>
            </a:endParaRPr>
          </a:p>
          <a:p>
            <a:r>
              <a:rPr lang="en-US" sz="2400" dirty="0">
                <a:latin typeface="Arial" panose="020B0604020202020204" pitchFamily="34" charset="0"/>
                <a:ea typeface="+mn-lt"/>
                <a:cs typeface="Arial" panose="020B0604020202020204" pitchFamily="34" charset="0"/>
              </a:rPr>
              <a:t>So far, we have completed 400+ screenings and placed over 150 cases with pro bono attorneys.</a:t>
            </a: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271262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217598"/>
            <a:ext cx="11452724" cy="6858000"/>
          </a:xfrm>
        </p:spPr>
        <p:txBody>
          <a:bodyPr vert="horz" lIns="91440" tIns="45720" rIns="91440" bIns="45720" rtlCol="0" anchor="ctr">
            <a:normAutofit/>
          </a:bodyPr>
          <a:lstStyle/>
          <a:p>
            <a:pPr marL="0" indent="0">
              <a:buNone/>
            </a:pPr>
            <a:r>
              <a:rPr lang="en-US" sz="4000" dirty="0">
                <a:solidFill>
                  <a:schemeClr val="bg1"/>
                </a:solidFill>
                <a:latin typeface="Arial"/>
                <a:cs typeface="Arial"/>
              </a:rPr>
              <a:t>AFGHAN SPECIAL IMMIGRANT VISA (SIV) ELIGIBILITY  AND PROCESS</a:t>
            </a:r>
            <a:endParaRPr lang="en-US" dirty="0">
              <a:solidFill>
                <a:schemeClr val="bg1"/>
              </a:solidFill>
              <a:cs typeface="Calibri"/>
            </a:endParaRPr>
          </a:p>
          <a:p>
            <a:pPr marL="0" indent="0">
              <a:buNone/>
            </a:pPr>
            <a:endParaRPr lang="en-US" sz="2000" dirty="0">
              <a:latin typeface="Arial" panose="020B0604020202020204" pitchFamily="34" charset="0"/>
              <a:ea typeface="+mn-lt"/>
              <a:cs typeface="Arial" panose="020B0604020202020204" pitchFamily="34" charset="0"/>
            </a:endParaRPr>
          </a:p>
          <a:p>
            <a:r>
              <a:rPr lang="en-US" dirty="0"/>
              <a:t>Individuals are eligible to apply for a Special Immigrant Visa if they, their spouse or parent have worked for or on behalf of the U.S. government in Afghanistan, or as a translator for the U.S. military or the International Security Assistance Force (ISAF)–a multi-national military mission—in Afghanistan for at least one year between October 7, 2001, and December 31, 2023.</a:t>
            </a:r>
          </a:p>
          <a:p>
            <a:r>
              <a:rPr lang="en-US" dirty="0"/>
              <a:t>The SIV process involves the following:</a:t>
            </a:r>
          </a:p>
          <a:p>
            <a:pPr lvl="1"/>
            <a:r>
              <a:rPr lang="en-US" dirty="0"/>
              <a:t>Chief of Mission application – more than 500 days to adjudicate</a:t>
            </a:r>
          </a:p>
          <a:p>
            <a:pPr lvl="1"/>
            <a:r>
              <a:rPr lang="en-US" dirty="0"/>
              <a:t>Form I-360 petition for Special Immigrants</a:t>
            </a:r>
          </a:p>
          <a:p>
            <a:pPr lvl="1"/>
            <a:r>
              <a:rPr lang="en-US" dirty="0"/>
              <a:t>Immigrant visa consular processing or Form I-485 application to adjust status</a:t>
            </a:r>
          </a:p>
          <a:p>
            <a:pPr marL="0" indent="0">
              <a:buNone/>
            </a:pPr>
            <a:endParaRPr lang="en-US" sz="2000" dirty="0">
              <a:latin typeface="Arial" panose="020B0604020202020204" pitchFamily="34" charset="0"/>
              <a:ea typeface="+mn-lt"/>
              <a:cs typeface="Arial" panose="020B0604020202020204" pitchFamily="34" charset="0"/>
            </a:endParaRP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52122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6692"/>
            <a:ext cx="11452724" cy="6120109"/>
          </a:xfrm>
        </p:spPr>
        <p:txBody>
          <a:bodyPr vert="horz" lIns="91440" tIns="45720" rIns="91440" bIns="45720" rtlCol="0" anchor="ctr">
            <a:normAutofit lnSpcReduction="10000"/>
          </a:bodyPr>
          <a:lstStyle/>
          <a:p>
            <a:pPr marL="0" indent="0">
              <a:buNone/>
            </a:pPr>
            <a:endParaRPr lang="en-US" sz="4000" dirty="0">
              <a:solidFill>
                <a:schemeClr val="bg1"/>
              </a:solidFill>
              <a:latin typeface="Arial"/>
              <a:ea typeface="+mn-lt"/>
              <a:cs typeface="Arial"/>
            </a:endParaRPr>
          </a:p>
          <a:p>
            <a:pPr marL="0" indent="0">
              <a:buNone/>
            </a:pPr>
            <a:r>
              <a:rPr lang="en-US" sz="4000" dirty="0">
                <a:solidFill>
                  <a:schemeClr val="bg1"/>
                </a:solidFill>
                <a:latin typeface="Arial"/>
                <a:ea typeface="+mn-lt"/>
                <a:cs typeface="Arial"/>
              </a:rPr>
              <a:t>SIV ADJUSTMENT OF STATUS CLINICS</a:t>
            </a:r>
            <a:endParaRPr lang="en-US"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a:p>
            <a:r>
              <a:rPr lang="en-US" dirty="0">
                <a:latin typeface="Arial" panose="020B0604020202020204" pitchFamily="34" charset="0"/>
                <a:ea typeface="+mn-lt"/>
                <a:cs typeface="Arial" panose="020B0604020202020204" pitchFamily="34" charset="0"/>
              </a:rPr>
              <a:t>Many of the individuals who were evacuated were associated with the US government in some capacity and are at various stages of the SIV process.</a:t>
            </a:r>
          </a:p>
          <a:p>
            <a:r>
              <a:rPr lang="en-US" dirty="0">
                <a:latin typeface="Arial" panose="020B0604020202020204" pitchFamily="34" charset="0"/>
                <a:ea typeface="+mn-lt"/>
                <a:cs typeface="Arial" panose="020B0604020202020204" pitchFamily="34" charset="0"/>
              </a:rPr>
              <a:t>Some had their cases pending at the US consulate in Kabul and were simply waiting for their consular interview to get their immigrant visa. Others had approved I-360s but were not at the consular processing stage, or only recently received their COM approval and filed I-360s. </a:t>
            </a:r>
          </a:p>
          <a:p>
            <a:r>
              <a:rPr lang="en-US" dirty="0">
                <a:latin typeface="Arial" panose="020B0604020202020204" pitchFamily="34" charset="0"/>
                <a:ea typeface="+mn-lt"/>
                <a:cs typeface="Arial" panose="020B0604020202020204" pitchFamily="34" charset="0"/>
              </a:rPr>
              <a:t>These individuals and their derivative family members (spouses and children under 21 at the time the I-360 was filed) are all eligible to apply to adjust status and get permanent residence in the US.</a:t>
            </a:r>
          </a:p>
          <a:p>
            <a:pPr marL="0" indent="0">
              <a:buNone/>
            </a:pPr>
            <a:endParaRPr lang="en-US" dirty="0">
              <a:latin typeface="Arial" panose="020B0604020202020204" pitchFamily="34" charset="0"/>
              <a:ea typeface="+mn-lt"/>
              <a:cs typeface="Arial" panose="020B0604020202020204" pitchFamily="34" charset="0"/>
            </a:endParaRPr>
          </a:p>
          <a:p>
            <a:pPr marL="914400" lvl="2" indent="0">
              <a:buNone/>
            </a:pPr>
            <a:endParaRPr lang="en-US" sz="2800" dirty="0"/>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315851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6692"/>
            <a:ext cx="11452724" cy="6120109"/>
          </a:xfrm>
        </p:spPr>
        <p:txBody>
          <a:bodyPr vert="horz" lIns="91440" tIns="45720" rIns="91440" bIns="45720" rtlCol="0" anchor="ctr">
            <a:normAutofit/>
          </a:bodyPr>
          <a:lstStyle/>
          <a:p>
            <a:pPr marL="0" indent="0">
              <a:buNone/>
            </a:pPr>
            <a:endParaRPr lang="en-US" sz="4000" dirty="0">
              <a:solidFill>
                <a:schemeClr val="bg1"/>
              </a:solidFill>
              <a:latin typeface="Arial"/>
              <a:ea typeface="+mn-lt"/>
              <a:cs typeface="Arial"/>
            </a:endParaRPr>
          </a:p>
          <a:p>
            <a:pPr marL="0" indent="0">
              <a:buNone/>
            </a:pPr>
            <a:r>
              <a:rPr lang="en-US" sz="4000" dirty="0">
                <a:solidFill>
                  <a:schemeClr val="bg1"/>
                </a:solidFill>
                <a:latin typeface="Arial"/>
                <a:ea typeface="+mn-lt"/>
                <a:cs typeface="Arial"/>
              </a:rPr>
              <a:t>PREPARING THE I-485 APPLICATION PACKET</a:t>
            </a:r>
            <a:endParaRPr lang="en-US"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a:p>
            <a:r>
              <a:rPr lang="en-US" dirty="0">
                <a:latin typeface="Arial" panose="020B0604020202020204" pitchFamily="34" charset="0"/>
                <a:ea typeface="+mn-lt"/>
                <a:cs typeface="Arial" panose="020B0604020202020204" pitchFamily="34" charset="0"/>
              </a:rPr>
              <a:t>HRF has reached out to each client on the list we sent to confirm they have an approved I-360 and that they are willing to participate in the clinic.</a:t>
            </a:r>
          </a:p>
          <a:p>
            <a:pPr marL="0" indent="0">
              <a:buNone/>
            </a:pPr>
            <a:endParaRPr lang="en-US" dirty="0">
              <a:latin typeface="Arial" panose="020B0604020202020204" pitchFamily="34" charset="0"/>
              <a:ea typeface="+mn-lt"/>
              <a:cs typeface="Arial" panose="020B0604020202020204" pitchFamily="34" charset="0"/>
            </a:endParaRPr>
          </a:p>
          <a:p>
            <a:r>
              <a:rPr lang="en-US" dirty="0">
                <a:latin typeface="Arial" panose="020B0604020202020204" pitchFamily="34" charset="0"/>
                <a:ea typeface="+mn-lt"/>
                <a:cs typeface="Arial" panose="020B0604020202020204" pitchFamily="34" charset="0"/>
              </a:rPr>
              <a:t>We have also requested the required supporting documentation for each eligible family member.</a:t>
            </a:r>
          </a:p>
          <a:p>
            <a:endParaRPr lang="en-US" dirty="0">
              <a:latin typeface="Arial" panose="020B0604020202020204" pitchFamily="34" charset="0"/>
              <a:ea typeface="+mn-lt"/>
              <a:cs typeface="Arial" panose="020B0604020202020204" pitchFamily="34" charset="0"/>
            </a:endParaRPr>
          </a:p>
          <a:p>
            <a:r>
              <a:rPr lang="en-US" dirty="0">
                <a:latin typeface="Arial" panose="020B0604020202020204" pitchFamily="34" charset="0"/>
                <a:ea typeface="+mn-lt"/>
                <a:cs typeface="Arial" panose="020B0604020202020204" pitchFamily="34" charset="0"/>
              </a:rPr>
              <a:t>Review the sample cover letter and list of required documentation.</a:t>
            </a:r>
          </a:p>
          <a:p>
            <a:pPr marL="0" indent="0">
              <a:buNone/>
            </a:pPr>
            <a:endParaRPr lang="en-US" dirty="0">
              <a:latin typeface="Arial" panose="020B0604020202020204" pitchFamily="34" charset="0"/>
              <a:ea typeface="+mn-lt"/>
              <a:cs typeface="Arial" panose="020B0604020202020204" pitchFamily="34" charset="0"/>
            </a:endParaRP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975466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6692"/>
            <a:ext cx="11452724" cy="6552965"/>
          </a:xfrm>
        </p:spPr>
        <p:txBody>
          <a:bodyPr vert="horz" lIns="91440" tIns="45720" rIns="91440" bIns="45720" rtlCol="0" anchor="ctr">
            <a:normAutofit fontScale="85000" lnSpcReduction="20000"/>
          </a:bodyPr>
          <a:lstStyle/>
          <a:p>
            <a:pPr marL="0" indent="0">
              <a:buNone/>
            </a:pPr>
            <a:endParaRPr lang="en-US" sz="4000" dirty="0">
              <a:solidFill>
                <a:schemeClr val="bg1"/>
              </a:solidFill>
              <a:latin typeface="Arial"/>
              <a:ea typeface="+mn-lt"/>
              <a:cs typeface="Arial"/>
            </a:endParaRPr>
          </a:p>
          <a:p>
            <a:pPr marL="0" indent="0">
              <a:buNone/>
            </a:pPr>
            <a:endParaRPr lang="en-US" sz="4000" dirty="0">
              <a:solidFill>
                <a:schemeClr val="bg1"/>
              </a:solidFill>
              <a:latin typeface="Arial"/>
              <a:ea typeface="+mn-lt"/>
              <a:cs typeface="Arial"/>
            </a:endParaRPr>
          </a:p>
          <a:p>
            <a:pPr marL="0" indent="0">
              <a:buNone/>
            </a:pPr>
            <a:r>
              <a:rPr lang="en-US" sz="4000" dirty="0">
                <a:solidFill>
                  <a:schemeClr val="bg1"/>
                </a:solidFill>
                <a:latin typeface="Arial"/>
                <a:ea typeface="+mn-lt"/>
                <a:cs typeface="Arial"/>
              </a:rPr>
              <a:t>REQUIRED DOCUMENTATION</a:t>
            </a:r>
          </a:p>
          <a:p>
            <a:pPr marL="0" lvl="0" indent="0">
              <a:buNone/>
            </a:pPr>
            <a:endParaRPr lang="en-US" dirty="0"/>
          </a:p>
          <a:p>
            <a:pPr lvl="0"/>
            <a:r>
              <a:rPr lang="en-US" dirty="0"/>
              <a:t>Two passport style photos </a:t>
            </a:r>
          </a:p>
          <a:p>
            <a:pPr lvl="1"/>
            <a:r>
              <a:rPr lang="en-US" dirty="0"/>
              <a:t>Write name and A# on back of each photo and submit in separate envelope stapled to blank page with “passport photos of …. (A#...)” on bottom</a:t>
            </a:r>
          </a:p>
          <a:p>
            <a:pPr lvl="0"/>
            <a:r>
              <a:rPr lang="en-US" dirty="0"/>
              <a:t>Copy of I-360 Approval Notice on Form I-797, Notice of Action</a:t>
            </a:r>
          </a:p>
          <a:p>
            <a:pPr lvl="1"/>
            <a:r>
              <a:rPr lang="en-US" dirty="0"/>
              <a:t>Where the client does not have a copy of the I-360 approval notice, provide documentation regarding the consular processing case instead</a:t>
            </a:r>
          </a:p>
          <a:p>
            <a:pPr lvl="1"/>
            <a:r>
              <a:rPr lang="en-US" dirty="0"/>
              <a:t>Advise client to email </a:t>
            </a:r>
            <a:r>
              <a:rPr lang="en-US" dirty="0">
                <a:hlinkClick r:id="rId2" tooltip="Send email to NSCI360SIVAPP@uscis.dhs.gov"/>
              </a:rPr>
              <a:t>NSCI360SIVAPP@uscis.dhs.gov</a:t>
            </a:r>
            <a:r>
              <a:rPr lang="en-US" dirty="0"/>
              <a:t> to request copy of the notice—these are emailed</a:t>
            </a:r>
          </a:p>
          <a:p>
            <a:pPr lvl="0"/>
            <a:r>
              <a:rPr lang="en-US" dirty="0"/>
              <a:t>Form I-94 or stamp in passport evidencing applicant was inspected and admitted/paroled </a:t>
            </a:r>
          </a:p>
          <a:p>
            <a:pPr lvl="0"/>
            <a:r>
              <a:rPr lang="en-US" dirty="0"/>
              <a:t>Copy of biographical passport page </a:t>
            </a:r>
          </a:p>
          <a:p>
            <a:pPr lvl="0"/>
            <a:r>
              <a:rPr lang="en-US" dirty="0"/>
              <a:t>Copy of </a:t>
            </a:r>
            <a:r>
              <a:rPr lang="en-US" dirty="0" err="1"/>
              <a:t>tazkira</a:t>
            </a:r>
            <a:r>
              <a:rPr lang="en-US" dirty="0"/>
              <a:t> or birth certificate with translation</a:t>
            </a:r>
          </a:p>
          <a:p>
            <a:pPr lvl="0"/>
            <a:r>
              <a:rPr lang="en-US" dirty="0"/>
              <a:t>Picture of original (handwritten) signature </a:t>
            </a:r>
          </a:p>
          <a:p>
            <a:pPr lvl="1"/>
            <a:r>
              <a:rPr lang="en-US" dirty="0"/>
              <a:t>USCIS is still accepting electronically reproduced signatures on </a:t>
            </a:r>
            <a:r>
              <a:rPr lang="en-US"/>
              <a:t>submitted forms</a:t>
            </a:r>
            <a:endParaRPr lang="en-US" dirty="0">
              <a:latin typeface="Arial" panose="020B0604020202020204" pitchFamily="34" charset="0"/>
              <a:ea typeface="+mn-lt"/>
              <a:cs typeface="Arial" panose="020B0604020202020204" pitchFamily="34" charset="0"/>
            </a:endParaRPr>
          </a:p>
          <a:p>
            <a:r>
              <a:rPr lang="en-US" dirty="0">
                <a:latin typeface="Arial" panose="020B0604020202020204" pitchFamily="34" charset="0"/>
                <a:ea typeface="+mn-lt"/>
                <a:cs typeface="Arial" panose="020B0604020202020204" pitchFamily="34" charset="0"/>
              </a:rPr>
              <a:t>Medical examination </a:t>
            </a:r>
          </a:p>
          <a:p>
            <a:pPr marL="0" indent="0">
              <a:buNone/>
            </a:pPr>
            <a:endParaRPr lang="en-US" dirty="0">
              <a:latin typeface="Arial" panose="020B0604020202020204" pitchFamily="34" charset="0"/>
              <a:ea typeface="+mn-lt"/>
              <a:cs typeface="Arial" panose="020B0604020202020204" pitchFamily="34" charset="0"/>
            </a:endParaRP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2697028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80F845-6325-4006-BAA5-1AC6C978C4D4}"/>
              </a:ext>
            </a:extLst>
          </p:cNvPr>
          <p:cNvSpPr>
            <a:spLocks noGrp="1"/>
          </p:cNvSpPr>
          <p:nvPr>
            <p:ph idx="1"/>
          </p:nvPr>
        </p:nvSpPr>
        <p:spPr>
          <a:xfrm>
            <a:off x="232927" y="-6692"/>
            <a:ext cx="11452724" cy="6120109"/>
          </a:xfrm>
        </p:spPr>
        <p:txBody>
          <a:bodyPr vert="horz" lIns="91440" tIns="45720" rIns="91440" bIns="45720" rtlCol="0" anchor="ctr">
            <a:normAutofit/>
          </a:bodyPr>
          <a:lstStyle/>
          <a:p>
            <a:pPr marL="0" indent="0">
              <a:buNone/>
            </a:pPr>
            <a:endParaRPr lang="en-US" sz="4000" dirty="0">
              <a:solidFill>
                <a:schemeClr val="bg1"/>
              </a:solidFill>
              <a:latin typeface="Arial"/>
              <a:ea typeface="+mn-lt"/>
              <a:cs typeface="Arial"/>
            </a:endParaRPr>
          </a:p>
          <a:p>
            <a:pPr marL="0" indent="0">
              <a:buNone/>
            </a:pPr>
            <a:r>
              <a:rPr lang="en-US" sz="4000" dirty="0">
                <a:solidFill>
                  <a:schemeClr val="bg1"/>
                </a:solidFill>
                <a:latin typeface="Arial"/>
                <a:ea typeface="+mn-lt"/>
                <a:cs typeface="Arial"/>
              </a:rPr>
              <a:t>PREPARING THE I-485 FORM</a:t>
            </a:r>
            <a:endParaRPr lang="en-US"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a:p>
            <a:r>
              <a:rPr lang="en-US" dirty="0">
                <a:latin typeface="Arial" panose="020B0604020202020204" pitchFamily="34" charset="0"/>
                <a:ea typeface="+mn-lt"/>
                <a:cs typeface="Arial" panose="020B0604020202020204" pitchFamily="34" charset="0"/>
              </a:rPr>
              <a:t>Review and start filling in </a:t>
            </a:r>
            <a:r>
              <a:rPr lang="en-US" dirty="0">
                <a:latin typeface="Arial" panose="020B0604020202020204" pitchFamily="34" charset="0"/>
                <a:cs typeface="Arial" panose="020B0604020202020204" pitchFamily="34" charset="0"/>
                <a:hlinkClick r:id="rId2"/>
              </a:rPr>
              <a:t>Form I-485 (Application to Register Permanent Residence or Adjust Status)</a:t>
            </a:r>
            <a:r>
              <a:rPr lang="en-US" dirty="0">
                <a:latin typeface="Arial" panose="020B0604020202020204" pitchFamily="34" charset="0"/>
                <a:cs typeface="Arial" panose="020B0604020202020204" pitchFamily="34" charset="0"/>
              </a:rPr>
              <a:t> for the primary applicant and each derivative family member (if in the U.S.)  </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ea typeface="+mn-lt"/>
                <a:cs typeface="Arial" panose="020B0604020202020204" pitchFamily="34" charset="0"/>
              </a:rPr>
              <a:t>Sample I-485 packet</a:t>
            </a:r>
          </a:p>
          <a:p>
            <a:pPr marL="0" indent="0">
              <a:buNone/>
            </a:pPr>
            <a:endParaRPr lang="en-US"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a:p>
            <a:pPr marL="0" indent="0">
              <a:buNone/>
            </a:pPr>
            <a:endParaRPr lang="en-US" dirty="0">
              <a:latin typeface="Arial" panose="020B0604020202020204" pitchFamily="34" charset="0"/>
              <a:ea typeface="+mn-lt"/>
              <a:cs typeface="Arial" panose="020B0604020202020204" pitchFamily="34" charset="0"/>
            </a:endParaRPr>
          </a:p>
        </p:txBody>
      </p:sp>
      <p:pic>
        <p:nvPicPr>
          <p:cNvPr id="5" name="Picture 4" descr="Text&#10;&#10;Description automatically generated">
            <a:extLst>
              <a:ext uri="{FF2B5EF4-FFF2-40B4-BE49-F238E27FC236}">
                <a16:creationId xmlns:a16="http://schemas.microsoft.com/office/drawing/2014/main" id="{6A472107-5939-4FE7-AB5C-58B831E5EC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75626" y="5717598"/>
            <a:ext cx="4010025" cy="828675"/>
          </a:xfrm>
          <a:prstGeom prst="rect">
            <a:avLst/>
          </a:prstGeom>
        </p:spPr>
      </p:pic>
    </p:spTree>
    <p:extLst>
      <p:ext uri="{BB962C8B-B14F-4D97-AF65-F5344CB8AC3E}">
        <p14:creationId xmlns:p14="http://schemas.microsoft.com/office/powerpoint/2010/main" val="3619039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BA93FE9E57CA148B5F6C67FBDB6A284" ma:contentTypeVersion="20" ma:contentTypeDescription="Create a new document." ma:contentTypeScope="" ma:versionID="92bd05db7d437df99b67dd1b31019ef3">
  <xsd:schema xmlns:xsd="http://www.w3.org/2001/XMLSchema" xmlns:xs="http://www.w3.org/2001/XMLSchema" xmlns:p="http://schemas.microsoft.com/office/2006/metadata/properties" xmlns:ns1="http://schemas.microsoft.com/sharepoint/v3" xmlns:ns2="a4fa6904-9a68-49a0-ad79-0d1adccf41dd" xmlns:ns3="69a45e4c-c5dc-4427-a211-759a73d29bf4" targetNamespace="http://schemas.microsoft.com/office/2006/metadata/properties" ma:root="true" ma:fieldsID="5aeaadac9d0240332a0f1237725cd5e9" ns1:_="" ns2:_="" ns3:_="">
    <xsd:import namespace="http://schemas.microsoft.com/sharepoint/v3"/>
    <xsd:import namespace="a4fa6904-9a68-49a0-ad79-0d1adccf41dd"/>
    <xsd:import namespace="69a45e4c-c5dc-4427-a211-759a73d29bf4"/>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1:_ip_UnifiedCompliancePolicyProperties" minOccurs="0"/>
                <xsd:element ref="ns1:_ip_UnifiedCompliancePolicyUIAction"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_Flow_SignoffStatus" minOccurs="0"/>
                <xsd:element ref="ns3:MediaServiceAutoKeyPoints" minOccurs="0"/>
                <xsd:element ref="ns3:MediaServiceKeyPoints" minOccurs="0"/>
                <xsd:element ref="ns3:Descrip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description="" ma:hidden="true" ma:internalName="_ip_UnifiedCompliancePolicyProperties">
      <xsd:simpleType>
        <xsd:restriction base="dms:Note"/>
      </xsd:simpleType>
    </xsd:element>
    <xsd:element name="_ip_UnifiedCompliancePolicyUIAction" ma:index="13"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fa6904-9a68-49a0-ad79-0d1adccf41d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69a45e4c-c5dc-4427-a211-759a73d29bf4" elementFormDefault="qualified">
    <xsd:import namespace="http://schemas.microsoft.com/office/2006/documentManagement/types"/>
    <xsd:import namespace="http://schemas.microsoft.com/office/infopath/2007/PartnerControls"/>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ServiceAutoTags" ma:index="17" nillable="true" ma:displayName="MediaServiceAutoTags" ma:description="" ma:internalName="MediaServiceAutoTags" ma:readOnly="true">
      <xsd:simpleType>
        <xsd:restriction base="dms:Text"/>
      </xsd:simpleType>
    </xsd:element>
    <xsd:element name="MediaServiceLocation" ma:index="18" nillable="true" ma:displayName="MediaServiceLocation" ma:description="" ma:internalName="MediaServiceLocation"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_Flow_SignoffStatus" ma:index="22" nillable="true" ma:displayName="Sign-off status" ma:internalName="Sign_x002d_off_x0020_status">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Description" ma:index="25" nillable="true" ma:displayName="Description" ma:format="Dropdown" ma:internalName="Description">
      <xsd:simpleType>
        <xsd:restriction base="dms:Note">
          <xsd:maxLength value="255"/>
        </xsd:restriction>
      </xsd:simpleType>
    </xsd:element>
    <xsd:element name="MediaLengthInSeconds" ma:index="26"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Flow_SignoffStatus xmlns="69a45e4c-c5dc-4427-a211-759a73d29bf4" xsi:nil="true"/>
    <Description xmlns="69a45e4c-c5dc-4427-a211-759a73d29bf4" xsi:nil="true"/>
    <SharedWithUsers xmlns="a4fa6904-9a68-49a0-ad79-0d1adccf41dd">
      <UserInfo>
        <DisplayName>Christopher Purdy</DisplayName>
        <AccountId>3223</AccountId>
        <AccountType/>
      </UserInfo>
      <UserInfo>
        <DisplayName>Jenna Gilbert</DisplayName>
        <AccountId>31</AccountId>
        <AccountType/>
      </UserInfo>
      <UserInfo>
        <DisplayName>Jennifer Quigley</DisplayName>
        <AccountId>338</AccountId>
        <AccountType/>
      </UserInfo>
    </SharedWithUsers>
  </documentManagement>
</p:properties>
</file>

<file path=customXml/itemProps1.xml><?xml version="1.0" encoding="utf-8"?>
<ds:datastoreItem xmlns:ds="http://schemas.openxmlformats.org/officeDocument/2006/customXml" ds:itemID="{FF49ED70-C6F7-40EB-B85F-69B3FE7FD8C1}">
  <ds:schemaRefs>
    <ds:schemaRef ds:uri="http://schemas.microsoft.com/sharepoint/v3/contenttype/forms"/>
  </ds:schemaRefs>
</ds:datastoreItem>
</file>

<file path=customXml/itemProps2.xml><?xml version="1.0" encoding="utf-8"?>
<ds:datastoreItem xmlns:ds="http://schemas.openxmlformats.org/officeDocument/2006/customXml" ds:itemID="{847F9A06-D799-4599-BC67-F4CC58CE2BA8}">
  <ds:schemaRefs>
    <ds:schemaRef ds:uri="69a45e4c-c5dc-4427-a211-759a73d29bf4"/>
    <ds:schemaRef ds:uri="a4fa6904-9a68-49a0-ad79-0d1adccf41d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70E5E42-B326-4FA2-B6A8-76F19BFD6E3B}">
  <ds:schemaRefs>
    <ds:schemaRef ds:uri="69a45e4c-c5dc-4427-a211-759a73d29bf4"/>
    <ds:schemaRef ds:uri="a4fa6904-9a68-49a0-ad79-0d1adccf41dd"/>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939</TotalTime>
  <Words>1297</Words>
  <Application>Microsoft Macintosh PowerPoint</Application>
  <PresentationFormat>Widescreen</PresentationFormat>
  <Paragraphs>142</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Project Afghan Legal Assistance (PALA)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Salmore</dc:creator>
  <cp:lastModifiedBy>Ana Guzina</cp:lastModifiedBy>
  <cp:revision>64</cp:revision>
  <dcterms:created xsi:type="dcterms:W3CDTF">2021-09-22T17:00:35Z</dcterms:created>
  <dcterms:modified xsi:type="dcterms:W3CDTF">2022-03-30T12:18:52Z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0x010100ABA93FE9E57CA148B5F6C67FBDB6A284</vt:lpwstr>
  </property>
</Properties>
</file>