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6" r:id="rId12"/>
    <p:sldId id="265" r:id="rId13"/>
    <p:sldId id="266" r:id="rId14"/>
    <p:sldId id="267" r:id="rId15"/>
    <p:sldId id="280" r:id="rId16"/>
    <p:sldId id="288" r:id="rId17"/>
    <p:sldId id="268" r:id="rId18"/>
    <p:sldId id="269" r:id="rId19"/>
    <p:sldId id="270" r:id="rId20"/>
    <p:sldId id="271" r:id="rId21"/>
    <p:sldId id="272" r:id="rId22"/>
    <p:sldId id="273" r:id="rId23"/>
    <p:sldId id="284" r:id="rId24"/>
    <p:sldId id="274" r:id="rId25"/>
    <p:sldId id="287" r:id="rId26"/>
    <p:sldId id="275" r:id="rId27"/>
    <p:sldId id="289" r:id="rId28"/>
    <p:sldId id="276" r:id="rId29"/>
    <p:sldId id="281" r:id="rId30"/>
    <p:sldId id="277" r:id="rId31"/>
    <p:sldId id="278" r:id="rId32"/>
  </p:sldIdLst>
  <p:sldSz cx="18288000" cy="10287000"/>
  <p:notesSz cx="6858000" cy="9144000"/>
  <p:embeddedFontLst>
    <p:embeddedFont>
      <p:font typeface="Arimo" panose="020B0604020202020204" charset="0"/>
      <p:regular r:id="rId33"/>
    </p:embeddedFont>
    <p:embeddedFont>
      <p:font typeface="Arimo Italics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Glacial Indifference" panose="020B0604020202020204" charset="0"/>
      <p:regular r:id="rId39"/>
    </p:embeddedFont>
    <p:embeddedFont>
      <p:font typeface="Glacial Indifference Bold" panose="020B0604020202020204" charset="0"/>
      <p:regular r:id="rId40"/>
    </p:embeddedFont>
    <p:embeddedFont>
      <p:font typeface="Glacial Indifference Bold Italics" panose="020B0604020202020204" charset="0"/>
      <p:regular r:id="rId41"/>
    </p:embeddedFont>
    <p:embeddedFont>
      <p:font typeface="Glacial Indifference Italics" panose="020B0604020202020204" charset="0"/>
      <p:regular r:id="rId42"/>
    </p:embeddedFont>
    <p:embeddedFont>
      <p:font typeface="Open Sans Bold" panose="020B0604020202020204" charset="0"/>
      <p:regular r:id="rId43"/>
    </p:embeddedFont>
    <p:embeddedFont>
      <p:font typeface="Open Sans Bold Italics" panose="020B0604020202020204" charset="0"/>
      <p:regular r:id="rId44"/>
    </p:embeddedFont>
    <p:embeddedFont>
      <p:font typeface="Open Sans Extra Bold" panose="020B0604020202020204" charset="0"/>
      <p:regular r:id="rId45"/>
    </p:embeddedFont>
    <p:embeddedFont>
      <p:font typeface="Open Sans Italics" panose="020B0604020202020204" charset="0"/>
      <p:regular r:id="rId46"/>
    </p:embeddedFont>
    <p:embeddedFont>
      <p:font typeface="Open Sans Light" panose="020B0306030504020204" pitchFamily="34" charset="0"/>
      <p:regular r:id="rId47"/>
      <p:italic r:id="rId48"/>
    </p:embeddedFont>
    <p:embeddedFont>
      <p:font typeface="Open Sans Light Bold" panose="020B0604020202020204" charset="0"/>
      <p:regular r:id="rId49"/>
    </p:embeddedFont>
    <p:embeddedFont>
      <p:font typeface="Open Sans Light Bold Italics" panose="020B0604020202020204" charset="0"/>
      <p:regular r:id="rId50"/>
    </p:embeddedFont>
    <p:embeddedFont>
      <p:font typeface="Open Sans Light Italics" panose="020B0604020202020204" charset="0"/>
      <p:regular r:id="rId51"/>
    </p:embeddedFont>
    <p:embeddedFont>
      <p:font typeface="Roboto" panose="02000000000000000000" pitchFamily="2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C9C"/>
    <a:srgbClr val="F58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369" autoAdjust="0"/>
  </p:normalViewPr>
  <p:slideViewPr>
    <p:cSldViewPr>
      <p:cViewPr varScale="1">
        <p:scale>
          <a:sx n="45" d="100"/>
          <a:sy n="45" d="100"/>
        </p:scale>
        <p:origin x="80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Doring" userId="451baaca-bfa8-4fa7-ad0e-6237889bf00a" providerId="ADAL" clId="{D6493DF9-2C30-4307-ABD3-63D6FDFC3580}"/>
    <pc:docChg chg="undo redo custSel modSld sldOrd">
      <pc:chgData name="Amy Doring" userId="451baaca-bfa8-4fa7-ad0e-6237889bf00a" providerId="ADAL" clId="{D6493DF9-2C30-4307-ABD3-63D6FDFC3580}" dt="2022-03-21T17:23:42.085" v="1784"/>
      <pc:docMkLst>
        <pc:docMk/>
      </pc:docMkLst>
      <pc:sldChg chg="modSp mod">
        <pc:chgData name="Amy Doring" userId="451baaca-bfa8-4fa7-ad0e-6237889bf00a" providerId="ADAL" clId="{D6493DF9-2C30-4307-ABD3-63D6FDFC3580}" dt="2022-03-15T16:00:44.082" v="0" actId="20577"/>
        <pc:sldMkLst>
          <pc:docMk/>
          <pc:sldMk cId="0" sldId="257"/>
        </pc:sldMkLst>
        <pc:spChg chg="mod">
          <ac:chgData name="Amy Doring" userId="451baaca-bfa8-4fa7-ad0e-6237889bf00a" providerId="ADAL" clId="{D6493DF9-2C30-4307-ABD3-63D6FDFC3580}" dt="2022-03-15T16:00:44.082" v="0" actId="20577"/>
          <ac:spMkLst>
            <pc:docMk/>
            <pc:sldMk cId="0" sldId="257"/>
            <ac:spMk id="12" creationId="{00000000-0000-0000-0000-000000000000}"/>
          </ac:spMkLst>
        </pc:spChg>
      </pc:sldChg>
      <pc:sldChg chg="modSp mod">
        <pc:chgData name="Amy Doring" userId="451baaca-bfa8-4fa7-ad0e-6237889bf00a" providerId="ADAL" clId="{D6493DF9-2C30-4307-ABD3-63D6FDFC3580}" dt="2022-03-15T16:09:58.553" v="82" actId="20577"/>
        <pc:sldMkLst>
          <pc:docMk/>
          <pc:sldMk cId="0" sldId="258"/>
        </pc:sldMkLst>
        <pc:spChg chg="mod">
          <ac:chgData name="Amy Doring" userId="451baaca-bfa8-4fa7-ad0e-6237889bf00a" providerId="ADAL" clId="{D6493DF9-2C30-4307-ABD3-63D6FDFC3580}" dt="2022-03-15T16:09:58.553" v="82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5T16:00:51.164" v="2" actId="20577"/>
          <ac:spMkLst>
            <pc:docMk/>
            <pc:sldMk cId="0" sldId="258"/>
            <ac:spMk id="22" creationId="{70D0ACF7-D1DC-4761-86AF-2C4D88C41081}"/>
          </ac:spMkLst>
        </pc:spChg>
      </pc:sldChg>
      <pc:sldChg chg="modSp mod">
        <pc:chgData name="Amy Doring" userId="451baaca-bfa8-4fa7-ad0e-6237889bf00a" providerId="ADAL" clId="{D6493DF9-2C30-4307-ABD3-63D6FDFC3580}" dt="2022-03-15T16:09:50.023" v="73" actId="20577"/>
        <pc:sldMkLst>
          <pc:docMk/>
          <pc:sldMk cId="0" sldId="259"/>
        </pc:sldMkLst>
        <pc:spChg chg="mod">
          <ac:chgData name="Amy Doring" userId="451baaca-bfa8-4fa7-ad0e-6237889bf00a" providerId="ADAL" clId="{D6493DF9-2C30-4307-ABD3-63D6FDFC3580}" dt="2022-03-15T16:09:50.023" v="73" actId="20577"/>
          <ac:spMkLst>
            <pc:docMk/>
            <pc:sldMk cId="0" sldId="259"/>
            <ac:spMk id="10" creationId="{00000000-0000-0000-0000-000000000000}"/>
          </ac:spMkLst>
        </pc:spChg>
      </pc:sldChg>
      <pc:sldChg chg="modSp mod">
        <pc:chgData name="Amy Doring" userId="451baaca-bfa8-4fa7-ad0e-6237889bf00a" providerId="ADAL" clId="{D6493DF9-2C30-4307-ABD3-63D6FDFC3580}" dt="2022-03-15T16:01:04.162" v="4" actId="20577"/>
        <pc:sldMkLst>
          <pc:docMk/>
          <pc:sldMk cId="0" sldId="260"/>
        </pc:sldMkLst>
        <pc:spChg chg="mod">
          <ac:chgData name="Amy Doring" userId="451baaca-bfa8-4fa7-ad0e-6237889bf00a" providerId="ADAL" clId="{D6493DF9-2C30-4307-ABD3-63D6FDFC3580}" dt="2022-03-15T16:01:04.162" v="4" actId="20577"/>
          <ac:spMkLst>
            <pc:docMk/>
            <pc:sldMk cId="0" sldId="260"/>
            <ac:spMk id="23" creationId="{D946426A-92EB-4CCE-ABD6-36FA93226E5D}"/>
          </ac:spMkLst>
        </pc:spChg>
      </pc:sldChg>
      <pc:sldChg chg="modSp mod">
        <pc:chgData name="Amy Doring" userId="451baaca-bfa8-4fa7-ad0e-6237889bf00a" providerId="ADAL" clId="{D6493DF9-2C30-4307-ABD3-63D6FDFC3580}" dt="2022-03-15T16:01:09.607" v="6" actId="20577"/>
        <pc:sldMkLst>
          <pc:docMk/>
          <pc:sldMk cId="0" sldId="261"/>
        </pc:sldMkLst>
        <pc:spChg chg="mod">
          <ac:chgData name="Amy Doring" userId="451baaca-bfa8-4fa7-ad0e-6237889bf00a" providerId="ADAL" clId="{D6493DF9-2C30-4307-ABD3-63D6FDFC3580}" dt="2022-03-15T16:01:09.607" v="6" actId="20577"/>
          <ac:spMkLst>
            <pc:docMk/>
            <pc:sldMk cId="0" sldId="261"/>
            <ac:spMk id="21" creationId="{0E7875D6-6C32-4099-9562-8E8F2AFC72D3}"/>
          </ac:spMkLst>
        </pc:spChg>
      </pc:sldChg>
      <pc:sldChg chg="modSp mod">
        <pc:chgData name="Amy Doring" userId="451baaca-bfa8-4fa7-ad0e-6237889bf00a" providerId="ADAL" clId="{D6493DF9-2C30-4307-ABD3-63D6FDFC3580}" dt="2022-03-15T16:11:49.458" v="83" actId="207"/>
        <pc:sldMkLst>
          <pc:docMk/>
          <pc:sldMk cId="0" sldId="262"/>
        </pc:sldMkLst>
        <pc:spChg chg="mod">
          <ac:chgData name="Amy Doring" userId="451baaca-bfa8-4fa7-ad0e-6237889bf00a" providerId="ADAL" clId="{D6493DF9-2C30-4307-ABD3-63D6FDFC3580}" dt="2022-03-15T16:11:49.458" v="83" actId="207"/>
          <ac:spMkLst>
            <pc:docMk/>
            <pc:sldMk cId="0" sldId="262"/>
            <ac:spMk id="15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5T16:01:17.556" v="7" actId="20577"/>
          <ac:spMkLst>
            <pc:docMk/>
            <pc:sldMk cId="0" sldId="262"/>
            <ac:spMk id="25" creationId="{2E0B6009-A069-4C48-9883-68400EA26C66}"/>
          </ac:spMkLst>
        </pc:spChg>
      </pc:sldChg>
      <pc:sldChg chg="modSp mod">
        <pc:chgData name="Amy Doring" userId="451baaca-bfa8-4fa7-ad0e-6237889bf00a" providerId="ADAL" clId="{D6493DF9-2C30-4307-ABD3-63D6FDFC3580}" dt="2022-03-15T16:13:19.817" v="86" actId="114"/>
        <pc:sldMkLst>
          <pc:docMk/>
          <pc:sldMk cId="0" sldId="264"/>
        </pc:sldMkLst>
        <pc:spChg chg="mod">
          <ac:chgData name="Amy Doring" userId="451baaca-bfa8-4fa7-ad0e-6237889bf00a" providerId="ADAL" clId="{D6493DF9-2C30-4307-ABD3-63D6FDFC3580}" dt="2022-03-15T16:12:57.292" v="85" actId="114"/>
          <ac:spMkLst>
            <pc:docMk/>
            <pc:sldMk cId="0" sldId="264"/>
            <ac:spMk id="9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5T16:13:19.817" v="86" actId="114"/>
          <ac:spMkLst>
            <pc:docMk/>
            <pc:sldMk cId="0" sldId="264"/>
            <ac:spMk id="13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5T16:01:29.428" v="11" actId="14100"/>
          <ac:spMkLst>
            <pc:docMk/>
            <pc:sldMk cId="0" sldId="264"/>
            <ac:spMk id="19" creationId="{7ADBE0DD-732C-4956-8A5F-825EDD2F24A9}"/>
          </ac:spMkLst>
        </pc:spChg>
      </pc:sldChg>
      <pc:sldChg chg="modSp mod">
        <pc:chgData name="Amy Doring" userId="451baaca-bfa8-4fa7-ad0e-6237889bf00a" providerId="ADAL" clId="{D6493DF9-2C30-4307-ABD3-63D6FDFC3580}" dt="2022-03-21T15:17:04.640" v="1686" actId="20577"/>
        <pc:sldMkLst>
          <pc:docMk/>
          <pc:sldMk cId="0" sldId="265"/>
        </pc:sldMkLst>
        <pc:spChg chg="mod">
          <ac:chgData name="Amy Doring" userId="451baaca-bfa8-4fa7-ad0e-6237889bf00a" providerId="ADAL" clId="{D6493DF9-2C30-4307-ABD3-63D6FDFC3580}" dt="2022-03-21T15:17:04.640" v="1686" actId="20577"/>
          <ac:spMkLst>
            <pc:docMk/>
            <pc:sldMk cId="0" sldId="265"/>
            <ac:spMk id="18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5T16:01:47.149" v="17" actId="20577"/>
          <ac:spMkLst>
            <pc:docMk/>
            <pc:sldMk cId="0" sldId="265"/>
            <ac:spMk id="41" creationId="{6A4FE57B-2492-4492-BC70-27317E6B3B1E}"/>
          </ac:spMkLst>
        </pc:spChg>
      </pc:sldChg>
      <pc:sldChg chg="delSp modSp mod">
        <pc:chgData name="Amy Doring" userId="451baaca-bfa8-4fa7-ad0e-6237889bf00a" providerId="ADAL" clId="{D6493DF9-2C30-4307-ABD3-63D6FDFC3580}" dt="2022-03-18T18:59:25.202" v="990" actId="1076"/>
        <pc:sldMkLst>
          <pc:docMk/>
          <pc:sldMk cId="0" sldId="267"/>
        </pc:sldMkLst>
        <pc:spChg chg="mod">
          <ac:chgData name="Amy Doring" userId="451baaca-bfa8-4fa7-ad0e-6237889bf00a" providerId="ADAL" clId="{D6493DF9-2C30-4307-ABD3-63D6FDFC3580}" dt="2022-03-18T18:46:14.976" v="672"/>
          <ac:spMkLst>
            <pc:docMk/>
            <pc:sldMk cId="0" sldId="267"/>
            <ac:spMk id="9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8T18:40:47.495" v="440" actId="20577"/>
          <ac:spMkLst>
            <pc:docMk/>
            <pc:sldMk cId="0" sldId="267"/>
            <ac:spMk id="10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8T18:59:25.202" v="990" actId="1076"/>
          <ac:spMkLst>
            <pc:docMk/>
            <pc:sldMk cId="0" sldId="267"/>
            <ac:spMk id="12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8T18:40:25.003" v="433" actId="1076"/>
          <ac:spMkLst>
            <pc:docMk/>
            <pc:sldMk cId="0" sldId="267"/>
            <ac:spMk id="13" creationId="{00000000-0000-0000-0000-000000000000}"/>
          </ac:spMkLst>
        </pc:spChg>
        <pc:spChg chg="del mod">
          <ac:chgData name="Amy Doring" userId="451baaca-bfa8-4fa7-ad0e-6237889bf00a" providerId="ADAL" clId="{D6493DF9-2C30-4307-ABD3-63D6FDFC3580}" dt="2022-03-18T18:38:59.568" v="320" actId="21"/>
          <ac:spMkLst>
            <pc:docMk/>
            <pc:sldMk cId="0" sldId="267"/>
            <ac:spMk id="14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5T16:01:57.642" v="20" actId="14100"/>
          <ac:spMkLst>
            <pc:docMk/>
            <pc:sldMk cId="0" sldId="267"/>
            <ac:spMk id="19" creationId="{6F0BCC34-A61F-41C1-BE72-29C5EF831E6B}"/>
          </ac:spMkLst>
        </pc:spChg>
        <pc:spChg chg="mod">
          <ac:chgData name="Amy Doring" userId="451baaca-bfa8-4fa7-ad0e-6237889bf00a" providerId="ADAL" clId="{D6493DF9-2C30-4307-ABD3-63D6FDFC3580}" dt="2022-03-18T18:44:59.257" v="664" actId="20577"/>
          <ac:spMkLst>
            <pc:docMk/>
            <pc:sldMk cId="0" sldId="267"/>
            <ac:spMk id="25" creationId="{346B6A8D-B250-461A-AE0E-5EA683DDEFC0}"/>
          </ac:spMkLst>
        </pc:spChg>
      </pc:sldChg>
      <pc:sldChg chg="modSp mod">
        <pc:chgData name="Amy Doring" userId="451baaca-bfa8-4fa7-ad0e-6237889bf00a" providerId="ADAL" clId="{D6493DF9-2C30-4307-ABD3-63D6FDFC3580}" dt="2022-03-15T16:02:27.873" v="26" actId="20577"/>
        <pc:sldMkLst>
          <pc:docMk/>
          <pc:sldMk cId="0" sldId="268"/>
        </pc:sldMkLst>
        <pc:spChg chg="mod">
          <ac:chgData name="Amy Doring" userId="451baaca-bfa8-4fa7-ad0e-6237889bf00a" providerId="ADAL" clId="{D6493DF9-2C30-4307-ABD3-63D6FDFC3580}" dt="2022-03-15T16:02:27.873" v="26" actId="20577"/>
          <ac:spMkLst>
            <pc:docMk/>
            <pc:sldMk cId="0" sldId="268"/>
            <ac:spMk id="25" creationId="{10627046-EC00-4CF4-B305-8877D48BF41A}"/>
          </ac:spMkLst>
        </pc:spChg>
      </pc:sldChg>
      <pc:sldChg chg="modSp mod">
        <pc:chgData name="Amy Doring" userId="451baaca-bfa8-4fa7-ad0e-6237889bf00a" providerId="ADAL" clId="{D6493DF9-2C30-4307-ABD3-63D6FDFC3580}" dt="2022-03-15T16:02:39.713" v="29" actId="14100"/>
        <pc:sldMkLst>
          <pc:docMk/>
          <pc:sldMk cId="0" sldId="271"/>
        </pc:sldMkLst>
        <pc:spChg chg="mod">
          <ac:chgData name="Amy Doring" userId="451baaca-bfa8-4fa7-ad0e-6237889bf00a" providerId="ADAL" clId="{D6493DF9-2C30-4307-ABD3-63D6FDFC3580}" dt="2022-03-15T16:02:39.713" v="29" actId="14100"/>
          <ac:spMkLst>
            <pc:docMk/>
            <pc:sldMk cId="0" sldId="271"/>
            <ac:spMk id="19" creationId="{5C79E5F9-A665-4177-ADA3-747DEECEC04E}"/>
          </ac:spMkLst>
        </pc:spChg>
      </pc:sldChg>
      <pc:sldChg chg="modSp mod">
        <pc:chgData name="Amy Doring" userId="451baaca-bfa8-4fa7-ad0e-6237889bf00a" providerId="ADAL" clId="{D6493DF9-2C30-4307-ABD3-63D6FDFC3580}" dt="2022-03-15T16:02:45.798" v="31" actId="20577"/>
        <pc:sldMkLst>
          <pc:docMk/>
          <pc:sldMk cId="0" sldId="272"/>
        </pc:sldMkLst>
        <pc:spChg chg="mod">
          <ac:chgData name="Amy Doring" userId="451baaca-bfa8-4fa7-ad0e-6237889bf00a" providerId="ADAL" clId="{D6493DF9-2C30-4307-ABD3-63D6FDFC3580}" dt="2022-03-15T16:02:45.798" v="31" actId="20577"/>
          <ac:spMkLst>
            <pc:docMk/>
            <pc:sldMk cId="0" sldId="272"/>
            <ac:spMk id="18" creationId="{63E0D521-5364-4EC9-804B-DDAC4293AB52}"/>
          </ac:spMkLst>
        </pc:spChg>
      </pc:sldChg>
      <pc:sldChg chg="modSp mod">
        <pc:chgData name="Amy Doring" userId="451baaca-bfa8-4fa7-ad0e-6237889bf00a" providerId="ADAL" clId="{D6493DF9-2C30-4307-ABD3-63D6FDFC3580}" dt="2022-03-15T16:02:50.942" v="33" actId="20577"/>
        <pc:sldMkLst>
          <pc:docMk/>
          <pc:sldMk cId="0" sldId="273"/>
        </pc:sldMkLst>
        <pc:spChg chg="mod">
          <ac:chgData name="Amy Doring" userId="451baaca-bfa8-4fa7-ad0e-6237889bf00a" providerId="ADAL" clId="{D6493DF9-2C30-4307-ABD3-63D6FDFC3580}" dt="2022-03-15T16:02:50.942" v="33" actId="20577"/>
          <ac:spMkLst>
            <pc:docMk/>
            <pc:sldMk cId="0" sldId="273"/>
            <ac:spMk id="17" creationId="{9EE51FE0-431A-428A-A996-0AAE786D948E}"/>
          </ac:spMkLst>
        </pc:spChg>
      </pc:sldChg>
      <pc:sldChg chg="modSp mod">
        <pc:chgData name="Amy Doring" userId="451baaca-bfa8-4fa7-ad0e-6237889bf00a" providerId="ADAL" clId="{D6493DF9-2C30-4307-ABD3-63D6FDFC3580}" dt="2022-03-15T16:03:06.013" v="37" actId="20577"/>
        <pc:sldMkLst>
          <pc:docMk/>
          <pc:sldMk cId="0" sldId="274"/>
        </pc:sldMkLst>
        <pc:spChg chg="mod">
          <ac:chgData name="Amy Doring" userId="451baaca-bfa8-4fa7-ad0e-6237889bf00a" providerId="ADAL" clId="{D6493DF9-2C30-4307-ABD3-63D6FDFC3580}" dt="2022-03-15T16:03:06.013" v="37" actId="20577"/>
          <ac:spMkLst>
            <pc:docMk/>
            <pc:sldMk cId="0" sldId="274"/>
            <ac:spMk id="17" creationId="{12FF92BD-397C-4419-B756-E9102871AA50}"/>
          </ac:spMkLst>
        </pc:spChg>
      </pc:sldChg>
      <pc:sldChg chg="delSp modSp mod">
        <pc:chgData name="Amy Doring" userId="451baaca-bfa8-4fa7-ad0e-6237889bf00a" providerId="ADAL" clId="{D6493DF9-2C30-4307-ABD3-63D6FDFC3580}" dt="2022-03-18T19:12:09.808" v="1294" actId="20577"/>
        <pc:sldMkLst>
          <pc:docMk/>
          <pc:sldMk cId="0" sldId="275"/>
        </pc:sldMkLst>
        <pc:spChg chg="mod">
          <ac:chgData name="Amy Doring" userId="451baaca-bfa8-4fa7-ad0e-6237889bf00a" providerId="ADAL" clId="{D6493DF9-2C30-4307-ABD3-63D6FDFC3580}" dt="2022-03-18T19:11:44.716" v="1292" actId="207"/>
          <ac:spMkLst>
            <pc:docMk/>
            <pc:sldMk cId="0" sldId="275"/>
            <ac:spMk id="11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8T19:07:34.703" v="1173" actId="20577"/>
          <ac:spMkLst>
            <pc:docMk/>
            <pc:sldMk cId="0" sldId="275"/>
            <ac:spMk id="12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8T19:12:09.808" v="1294" actId="20577"/>
          <ac:spMkLst>
            <pc:docMk/>
            <pc:sldMk cId="0" sldId="275"/>
            <ac:spMk id="13" creationId="{00000000-0000-0000-0000-000000000000}"/>
          </ac:spMkLst>
        </pc:spChg>
        <pc:spChg chg="del mod">
          <ac:chgData name="Amy Doring" userId="451baaca-bfa8-4fa7-ad0e-6237889bf00a" providerId="ADAL" clId="{D6493DF9-2C30-4307-ABD3-63D6FDFC3580}" dt="2022-03-18T19:07:57.884" v="1175" actId="478"/>
          <ac:spMkLst>
            <pc:docMk/>
            <pc:sldMk cId="0" sldId="275"/>
            <ac:spMk id="14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8T19:11:27.289" v="1291" actId="20577"/>
          <ac:spMkLst>
            <pc:docMk/>
            <pc:sldMk cId="0" sldId="275"/>
            <ac:spMk id="21" creationId="{732DFE26-297E-4E26-A638-FF4D9F874313}"/>
          </ac:spMkLst>
        </pc:spChg>
        <pc:spChg chg="mod">
          <ac:chgData name="Amy Doring" userId="451baaca-bfa8-4fa7-ad0e-6237889bf00a" providerId="ADAL" clId="{D6493DF9-2C30-4307-ABD3-63D6FDFC3580}" dt="2022-03-15T16:03:23.187" v="42" actId="20577"/>
          <ac:spMkLst>
            <pc:docMk/>
            <pc:sldMk cId="0" sldId="275"/>
            <ac:spMk id="26" creationId="{C0F1B0D4-BFA9-4C5E-9EE1-77A474A35EA7}"/>
          </ac:spMkLst>
        </pc:spChg>
      </pc:sldChg>
      <pc:sldChg chg="modSp mod">
        <pc:chgData name="Amy Doring" userId="451baaca-bfa8-4fa7-ad0e-6237889bf00a" providerId="ADAL" clId="{D6493DF9-2C30-4307-ABD3-63D6FDFC3580}" dt="2022-03-18T19:18:03.669" v="1370" actId="115"/>
        <pc:sldMkLst>
          <pc:docMk/>
          <pc:sldMk cId="0" sldId="276"/>
        </pc:sldMkLst>
        <pc:spChg chg="mod">
          <ac:chgData name="Amy Doring" userId="451baaca-bfa8-4fa7-ad0e-6237889bf00a" providerId="ADAL" clId="{D6493DF9-2C30-4307-ABD3-63D6FDFC3580}" dt="2022-03-18T19:18:03.669" v="1370" actId="115"/>
          <ac:spMkLst>
            <pc:docMk/>
            <pc:sldMk cId="0" sldId="276"/>
            <ac:spMk id="6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5T16:03:39.535" v="46" actId="20577"/>
          <ac:spMkLst>
            <pc:docMk/>
            <pc:sldMk cId="0" sldId="276"/>
            <ac:spMk id="18" creationId="{761EBD0D-8777-467D-89E1-DEB6236CA16C}"/>
          </ac:spMkLst>
        </pc:spChg>
      </pc:sldChg>
      <pc:sldChg chg="modSp mod">
        <pc:chgData name="Amy Doring" userId="451baaca-bfa8-4fa7-ad0e-6237889bf00a" providerId="ADAL" clId="{D6493DF9-2C30-4307-ABD3-63D6FDFC3580}" dt="2022-03-18T19:25:49.319" v="1396" actId="1076"/>
        <pc:sldMkLst>
          <pc:docMk/>
          <pc:sldMk cId="0" sldId="278"/>
        </pc:sldMkLst>
        <pc:spChg chg="mod">
          <ac:chgData name="Amy Doring" userId="451baaca-bfa8-4fa7-ad0e-6237889bf00a" providerId="ADAL" clId="{D6493DF9-2C30-4307-ABD3-63D6FDFC3580}" dt="2022-03-18T19:25:31.124" v="1394" actId="1076"/>
          <ac:spMkLst>
            <pc:docMk/>
            <pc:sldMk cId="0" sldId="278"/>
            <ac:spMk id="4" creationId="{00000000-0000-0000-0000-000000000000}"/>
          </ac:spMkLst>
        </pc:spChg>
        <pc:spChg chg="mod ord">
          <ac:chgData name="Amy Doring" userId="451baaca-bfa8-4fa7-ad0e-6237889bf00a" providerId="ADAL" clId="{D6493DF9-2C30-4307-ABD3-63D6FDFC3580}" dt="2022-03-18T19:25:49.319" v="1396" actId="1076"/>
          <ac:spMkLst>
            <pc:docMk/>
            <pc:sldMk cId="0" sldId="278"/>
            <ac:spMk id="8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8T19:23:53.219" v="1381" actId="1076"/>
          <ac:spMkLst>
            <pc:docMk/>
            <pc:sldMk cId="0" sldId="278"/>
            <ac:spMk id="9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8T19:23:29.819" v="1374" actId="1076"/>
          <ac:spMkLst>
            <pc:docMk/>
            <pc:sldMk cId="0" sldId="278"/>
            <ac:spMk id="13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8T19:23:29.819" v="1374" actId="1076"/>
          <ac:spMkLst>
            <pc:docMk/>
            <pc:sldMk cId="0" sldId="278"/>
            <ac:spMk id="14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8T19:23:29.819" v="1374" actId="1076"/>
          <ac:spMkLst>
            <pc:docMk/>
            <pc:sldMk cId="0" sldId="278"/>
            <ac:spMk id="15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8T19:23:39.275" v="1377" actId="1076"/>
          <ac:spMkLst>
            <pc:docMk/>
            <pc:sldMk cId="0" sldId="278"/>
            <ac:spMk id="16" creationId="{00000000-0000-0000-0000-000000000000}"/>
          </ac:spMkLst>
        </pc:spChg>
        <pc:grpChg chg="mod ord">
          <ac:chgData name="Amy Doring" userId="451baaca-bfa8-4fa7-ad0e-6237889bf00a" providerId="ADAL" clId="{D6493DF9-2C30-4307-ABD3-63D6FDFC3580}" dt="2022-03-18T19:23:44.942" v="1379" actId="1076"/>
          <ac:grpSpMkLst>
            <pc:docMk/>
            <pc:sldMk cId="0" sldId="278"/>
            <ac:grpSpMk id="2" creationId="{00000000-0000-0000-0000-000000000000}"/>
          </ac:grpSpMkLst>
        </pc:grpChg>
        <pc:picChg chg="mod">
          <ac:chgData name="Amy Doring" userId="451baaca-bfa8-4fa7-ad0e-6237889bf00a" providerId="ADAL" clId="{D6493DF9-2C30-4307-ABD3-63D6FDFC3580}" dt="2022-03-18T19:23:29.819" v="1374" actId="1076"/>
          <ac:picMkLst>
            <pc:docMk/>
            <pc:sldMk cId="0" sldId="278"/>
            <ac:picMk id="10" creationId="{00000000-0000-0000-0000-000000000000}"/>
          </ac:picMkLst>
        </pc:picChg>
        <pc:picChg chg="mod">
          <ac:chgData name="Amy Doring" userId="451baaca-bfa8-4fa7-ad0e-6237889bf00a" providerId="ADAL" clId="{D6493DF9-2C30-4307-ABD3-63D6FDFC3580}" dt="2022-03-18T19:23:29.819" v="1374" actId="1076"/>
          <ac:picMkLst>
            <pc:docMk/>
            <pc:sldMk cId="0" sldId="278"/>
            <ac:picMk id="11" creationId="{00000000-0000-0000-0000-000000000000}"/>
          </ac:picMkLst>
        </pc:picChg>
        <pc:picChg chg="mod">
          <ac:chgData name="Amy Doring" userId="451baaca-bfa8-4fa7-ad0e-6237889bf00a" providerId="ADAL" clId="{D6493DF9-2C30-4307-ABD3-63D6FDFC3580}" dt="2022-03-18T19:23:29.819" v="1374" actId="1076"/>
          <ac:picMkLst>
            <pc:docMk/>
            <pc:sldMk cId="0" sldId="278"/>
            <ac:picMk id="12" creationId="{00000000-0000-0000-0000-000000000000}"/>
          </ac:picMkLst>
        </pc:picChg>
        <pc:cxnChg chg="mod">
          <ac:chgData name="Amy Doring" userId="451baaca-bfa8-4fa7-ad0e-6237889bf00a" providerId="ADAL" clId="{D6493DF9-2C30-4307-ABD3-63D6FDFC3580}" dt="2022-03-18T19:23:29.819" v="1374" actId="1076"/>
          <ac:cxnSpMkLst>
            <pc:docMk/>
            <pc:sldMk cId="0" sldId="278"/>
            <ac:cxnSpMk id="23" creationId="{08265051-430E-4869-B118-3CEF556816B0}"/>
          </ac:cxnSpMkLst>
        </pc:cxnChg>
      </pc:sldChg>
      <pc:sldChg chg="modSp mod">
        <pc:chgData name="Amy Doring" userId="451baaca-bfa8-4fa7-ad0e-6237889bf00a" providerId="ADAL" clId="{D6493DF9-2C30-4307-ABD3-63D6FDFC3580}" dt="2022-03-15T16:02:16.960" v="22" actId="20577"/>
        <pc:sldMkLst>
          <pc:docMk/>
          <pc:sldMk cId="294722107" sldId="280"/>
        </pc:sldMkLst>
        <pc:spChg chg="mod">
          <ac:chgData name="Amy Doring" userId="451baaca-bfa8-4fa7-ad0e-6237889bf00a" providerId="ADAL" clId="{D6493DF9-2C30-4307-ABD3-63D6FDFC3580}" dt="2022-03-15T16:02:16.960" v="22" actId="20577"/>
          <ac:spMkLst>
            <pc:docMk/>
            <pc:sldMk cId="294722107" sldId="280"/>
            <ac:spMk id="20" creationId="{76B10BF7-051D-4D3E-B7FF-922FF4AF37E0}"/>
          </ac:spMkLst>
        </pc:spChg>
      </pc:sldChg>
      <pc:sldChg chg="ord">
        <pc:chgData name="Amy Doring" userId="451baaca-bfa8-4fa7-ad0e-6237889bf00a" providerId="ADAL" clId="{D6493DF9-2C30-4307-ABD3-63D6FDFC3580}" dt="2022-03-21T17:23:42.085" v="1784"/>
        <pc:sldMkLst>
          <pc:docMk/>
          <pc:sldMk cId="3727433557" sldId="281"/>
        </pc:sldMkLst>
      </pc:sldChg>
      <pc:sldChg chg="modSp mod">
        <pc:chgData name="Amy Doring" userId="451baaca-bfa8-4fa7-ad0e-6237889bf00a" providerId="ADAL" clId="{D6493DF9-2C30-4307-ABD3-63D6FDFC3580}" dt="2022-03-15T16:02:57.025" v="35" actId="20577"/>
        <pc:sldMkLst>
          <pc:docMk/>
          <pc:sldMk cId="2062840516" sldId="284"/>
        </pc:sldMkLst>
        <pc:spChg chg="mod">
          <ac:chgData name="Amy Doring" userId="451baaca-bfa8-4fa7-ad0e-6237889bf00a" providerId="ADAL" clId="{D6493DF9-2C30-4307-ABD3-63D6FDFC3580}" dt="2022-03-15T16:02:57.025" v="35" actId="20577"/>
          <ac:spMkLst>
            <pc:docMk/>
            <pc:sldMk cId="2062840516" sldId="284"/>
            <ac:spMk id="8" creationId="{00000000-0000-0000-0000-000000000000}"/>
          </ac:spMkLst>
        </pc:spChg>
      </pc:sldChg>
      <pc:sldChg chg="addSp delSp modSp mod">
        <pc:chgData name="Amy Doring" userId="451baaca-bfa8-4fa7-ad0e-6237889bf00a" providerId="ADAL" clId="{D6493DF9-2C30-4307-ABD3-63D6FDFC3580}" dt="2022-03-21T15:16:27.303" v="1642" actId="20577"/>
        <pc:sldMkLst>
          <pc:docMk/>
          <pc:sldMk cId="3045783554" sldId="286"/>
        </pc:sldMkLst>
        <pc:spChg chg="mod">
          <ac:chgData name="Amy Doring" userId="451baaca-bfa8-4fa7-ad0e-6237889bf00a" providerId="ADAL" clId="{D6493DF9-2C30-4307-ABD3-63D6FDFC3580}" dt="2022-03-21T15:16:02.910" v="1636" actId="20577"/>
          <ac:spMkLst>
            <pc:docMk/>
            <pc:sldMk cId="3045783554" sldId="286"/>
            <ac:spMk id="11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5T16:01:38.458" v="15" actId="14100"/>
          <ac:spMkLst>
            <pc:docMk/>
            <pc:sldMk cId="3045783554" sldId="286"/>
            <ac:spMk id="19" creationId="{7ADBE0DD-732C-4956-8A5F-825EDD2F24A9}"/>
          </ac:spMkLst>
        </pc:spChg>
        <pc:spChg chg="add mod">
          <ac:chgData name="Amy Doring" userId="451baaca-bfa8-4fa7-ad0e-6237889bf00a" providerId="ADAL" clId="{D6493DF9-2C30-4307-ABD3-63D6FDFC3580}" dt="2022-03-21T15:16:04.665" v="1637" actId="20577"/>
          <ac:spMkLst>
            <pc:docMk/>
            <pc:sldMk cId="3045783554" sldId="286"/>
            <ac:spMk id="20" creationId="{2BD881B8-8669-4868-B45F-5A42291761C3}"/>
          </ac:spMkLst>
        </pc:spChg>
        <pc:spChg chg="mod">
          <ac:chgData name="Amy Doring" userId="451baaca-bfa8-4fa7-ad0e-6237889bf00a" providerId="ADAL" clId="{D6493DF9-2C30-4307-ABD3-63D6FDFC3580}" dt="2022-03-18T18:33:52.645" v="207" actId="20577"/>
          <ac:spMkLst>
            <pc:docMk/>
            <pc:sldMk cId="3045783554" sldId="286"/>
            <ac:spMk id="21" creationId="{26B4AF80-BDA4-4ED1-B927-C39AD0C1AC87}"/>
          </ac:spMkLst>
        </pc:spChg>
        <pc:spChg chg="mod">
          <ac:chgData name="Amy Doring" userId="451baaca-bfa8-4fa7-ad0e-6237889bf00a" providerId="ADAL" clId="{D6493DF9-2C30-4307-ABD3-63D6FDFC3580}" dt="2022-03-21T15:16:27.303" v="1642" actId="20577"/>
          <ac:spMkLst>
            <pc:docMk/>
            <pc:sldMk cId="3045783554" sldId="286"/>
            <ac:spMk id="22" creationId="{F71B6E40-25CA-419E-852E-BA7566231CF2}"/>
          </ac:spMkLst>
        </pc:spChg>
        <pc:spChg chg="add del mod">
          <ac:chgData name="Amy Doring" userId="451baaca-bfa8-4fa7-ad0e-6237889bf00a" providerId="ADAL" clId="{D6493DF9-2C30-4307-ABD3-63D6FDFC3580}" dt="2022-03-18T18:33:33.529" v="193"/>
          <ac:spMkLst>
            <pc:docMk/>
            <pc:sldMk cId="3045783554" sldId="286"/>
            <ac:spMk id="23" creationId="{F0A1706B-C2EC-4AD1-9F1C-14E7C8F8DC35}"/>
          </ac:spMkLst>
        </pc:spChg>
        <pc:spChg chg="add del mod">
          <ac:chgData name="Amy Doring" userId="451baaca-bfa8-4fa7-ad0e-6237889bf00a" providerId="ADAL" clId="{D6493DF9-2C30-4307-ABD3-63D6FDFC3580}" dt="2022-03-18T18:33:31.679" v="190"/>
          <ac:spMkLst>
            <pc:docMk/>
            <pc:sldMk cId="3045783554" sldId="286"/>
            <ac:spMk id="25" creationId="{7179B12B-7453-49FE-AC7C-B577D9E00B82}"/>
          </ac:spMkLst>
        </pc:spChg>
        <pc:spChg chg="add mod">
          <ac:chgData name="Amy Doring" userId="451baaca-bfa8-4fa7-ad0e-6237889bf00a" providerId="ADAL" clId="{D6493DF9-2C30-4307-ABD3-63D6FDFC3580}" dt="2022-03-18T18:35:26.943" v="312" actId="1076"/>
          <ac:spMkLst>
            <pc:docMk/>
            <pc:sldMk cId="3045783554" sldId="286"/>
            <ac:spMk id="26" creationId="{3DA72E33-F537-4B35-8464-8060055D2736}"/>
          </ac:spMkLst>
        </pc:spChg>
        <pc:cxnChg chg="mod">
          <ac:chgData name="Amy Doring" userId="451baaca-bfa8-4fa7-ad0e-6237889bf00a" providerId="ADAL" clId="{D6493DF9-2C30-4307-ABD3-63D6FDFC3580}" dt="2022-03-18T18:34:43.317" v="311" actId="14100"/>
          <ac:cxnSpMkLst>
            <pc:docMk/>
            <pc:sldMk cId="3045783554" sldId="286"/>
            <ac:cxnSpMk id="6" creationId="{9C561214-111C-4FB6-BCE2-B25868FF56F4}"/>
          </ac:cxnSpMkLst>
        </pc:cxnChg>
      </pc:sldChg>
      <pc:sldChg chg="modSp mod">
        <pc:chgData name="Amy Doring" userId="451baaca-bfa8-4fa7-ad0e-6237889bf00a" providerId="ADAL" clId="{D6493DF9-2C30-4307-ABD3-63D6FDFC3580}" dt="2022-03-21T15:23:14.815" v="1782" actId="1076"/>
        <pc:sldMkLst>
          <pc:docMk/>
          <pc:sldMk cId="2161248271" sldId="287"/>
        </pc:sldMkLst>
        <pc:spChg chg="mod">
          <ac:chgData name="Amy Doring" userId="451baaca-bfa8-4fa7-ad0e-6237889bf00a" providerId="ADAL" clId="{D6493DF9-2C30-4307-ABD3-63D6FDFC3580}" dt="2022-03-21T15:22:20.022" v="1725" actId="20577"/>
          <ac:spMkLst>
            <pc:docMk/>
            <pc:sldMk cId="2161248271" sldId="287"/>
            <ac:spMk id="9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21T15:23:14.815" v="1782" actId="1076"/>
          <ac:spMkLst>
            <pc:docMk/>
            <pc:sldMk cId="2161248271" sldId="287"/>
            <ac:spMk id="11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5T16:03:14.066" v="40" actId="14100"/>
          <ac:spMkLst>
            <pc:docMk/>
            <pc:sldMk cId="2161248271" sldId="287"/>
            <ac:spMk id="19" creationId="{5C79E5F9-A665-4177-ADA3-747DEECEC04E}"/>
          </ac:spMkLst>
        </pc:spChg>
      </pc:sldChg>
      <pc:sldChg chg="addSp delSp modSp mod">
        <pc:chgData name="Amy Doring" userId="451baaca-bfa8-4fa7-ad0e-6237889bf00a" providerId="ADAL" clId="{D6493DF9-2C30-4307-ABD3-63D6FDFC3580}" dt="2022-03-21T15:20:04.347" v="1723" actId="20577"/>
        <pc:sldMkLst>
          <pc:docMk/>
          <pc:sldMk cId="3713365573" sldId="288"/>
        </pc:sldMkLst>
        <pc:spChg chg="mod">
          <ac:chgData name="Amy Doring" userId="451baaca-bfa8-4fa7-ad0e-6237889bf00a" providerId="ADAL" clId="{D6493DF9-2C30-4307-ABD3-63D6FDFC3580}" dt="2022-03-21T15:20:04.347" v="1723" actId="20577"/>
          <ac:spMkLst>
            <pc:docMk/>
            <pc:sldMk cId="3713365573" sldId="288"/>
            <ac:spMk id="3" creationId="{830C8A0F-9452-49FF-918D-502B6821B43D}"/>
          </ac:spMkLst>
        </pc:spChg>
        <pc:spChg chg="mod">
          <ac:chgData name="Amy Doring" userId="451baaca-bfa8-4fa7-ad0e-6237889bf00a" providerId="ADAL" clId="{D6493DF9-2C30-4307-ABD3-63D6FDFC3580}" dt="2022-03-18T19:31:33.983" v="1593" actId="20577"/>
          <ac:spMkLst>
            <pc:docMk/>
            <pc:sldMk cId="3713365573" sldId="288"/>
            <ac:spMk id="14" creationId="{F9C07335-D565-448E-9D6A-D9B788D1EC98}"/>
          </ac:spMkLst>
        </pc:spChg>
        <pc:spChg chg="mod">
          <ac:chgData name="Amy Doring" userId="451baaca-bfa8-4fa7-ad0e-6237889bf00a" providerId="ADAL" clId="{D6493DF9-2C30-4307-ABD3-63D6FDFC3580}" dt="2022-03-15T16:02:21.738" v="24" actId="20577"/>
          <ac:spMkLst>
            <pc:docMk/>
            <pc:sldMk cId="3713365573" sldId="288"/>
            <ac:spMk id="20" creationId="{76B10BF7-051D-4D3E-B7FF-922FF4AF37E0}"/>
          </ac:spMkLst>
        </pc:spChg>
        <pc:spChg chg="add mod">
          <ac:chgData name="Amy Doring" userId="451baaca-bfa8-4fa7-ad0e-6237889bf00a" providerId="ADAL" clId="{D6493DF9-2C30-4307-ABD3-63D6FDFC3580}" dt="2022-03-18T19:36:36.650" v="1631" actId="14100"/>
          <ac:spMkLst>
            <pc:docMk/>
            <pc:sldMk cId="3713365573" sldId="288"/>
            <ac:spMk id="23" creationId="{785FEC80-FBF6-47E8-B6E2-5E6A6EC6DE28}"/>
          </ac:spMkLst>
        </pc:spChg>
        <pc:spChg chg="add mod">
          <ac:chgData name="Amy Doring" userId="451baaca-bfa8-4fa7-ad0e-6237889bf00a" providerId="ADAL" clId="{D6493DF9-2C30-4307-ABD3-63D6FDFC3580}" dt="2022-03-18T19:29:58.304" v="1516" actId="14100"/>
          <ac:spMkLst>
            <pc:docMk/>
            <pc:sldMk cId="3713365573" sldId="288"/>
            <ac:spMk id="24" creationId="{32EDFD99-6A68-45C5-A4AD-4D33EDB80962}"/>
          </ac:spMkLst>
        </pc:spChg>
        <pc:picChg chg="add mod">
          <ac:chgData name="Amy Doring" userId="451baaca-bfa8-4fa7-ad0e-6237889bf00a" providerId="ADAL" clId="{D6493DF9-2C30-4307-ABD3-63D6FDFC3580}" dt="2022-03-18T19:36:27.687" v="1629" actId="1076"/>
          <ac:picMkLst>
            <pc:docMk/>
            <pc:sldMk cId="3713365573" sldId="288"/>
            <ac:picMk id="4" creationId="{6F106258-8102-407F-910C-9DF22B5D50F2}"/>
          </ac:picMkLst>
        </pc:picChg>
        <pc:picChg chg="add mod">
          <ac:chgData name="Amy Doring" userId="451baaca-bfa8-4fa7-ad0e-6237889bf00a" providerId="ADAL" clId="{D6493DF9-2C30-4307-ABD3-63D6FDFC3580}" dt="2022-03-18T19:36:55.041" v="1634" actId="1076"/>
          <ac:picMkLst>
            <pc:docMk/>
            <pc:sldMk cId="3713365573" sldId="288"/>
            <ac:picMk id="5" creationId="{03A3B357-F028-4568-9E47-D1337405D82B}"/>
          </ac:picMkLst>
        </pc:picChg>
        <pc:picChg chg="add mod">
          <ac:chgData name="Amy Doring" userId="451baaca-bfa8-4fa7-ad0e-6237889bf00a" providerId="ADAL" clId="{D6493DF9-2C30-4307-ABD3-63D6FDFC3580}" dt="2022-03-18T19:36:29.042" v="1630" actId="1076"/>
          <ac:picMkLst>
            <pc:docMk/>
            <pc:sldMk cId="3713365573" sldId="288"/>
            <ac:picMk id="6" creationId="{24D0085E-0336-4F03-8846-D6543FD47151}"/>
          </ac:picMkLst>
        </pc:picChg>
        <pc:picChg chg="del mod">
          <ac:chgData name="Amy Doring" userId="451baaca-bfa8-4fa7-ad0e-6237889bf00a" providerId="ADAL" clId="{D6493DF9-2C30-4307-ABD3-63D6FDFC3580}" dt="2022-03-18T19:30:52.347" v="1518" actId="478"/>
          <ac:picMkLst>
            <pc:docMk/>
            <pc:sldMk cId="3713365573" sldId="288"/>
            <ac:picMk id="13" creationId="{52E10DC2-8DFC-4394-89C8-E3A58539EFFA}"/>
          </ac:picMkLst>
        </pc:picChg>
        <pc:picChg chg="add mod">
          <ac:chgData name="Amy Doring" userId="451baaca-bfa8-4fa7-ad0e-6237889bf00a" providerId="ADAL" clId="{D6493DF9-2C30-4307-ABD3-63D6FDFC3580}" dt="2022-03-18T19:36:49.732" v="1633" actId="1076"/>
          <ac:picMkLst>
            <pc:docMk/>
            <pc:sldMk cId="3713365573" sldId="288"/>
            <ac:picMk id="1026" creationId="{A8F94218-86AA-43E7-BF72-41554DE938F1}"/>
          </ac:picMkLst>
        </pc:picChg>
        <pc:picChg chg="add mod">
          <ac:chgData name="Amy Doring" userId="451baaca-bfa8-4fa7-ad0e-6237889bf00a" providerId="ADAL" clId="{D6493DF9-2C30-4307-ABD3-63D6FDFC3580}" dt="2022-03-18T19:36:24.739" v="1623" actId="1076"/>
          <ac:picMkLst>
            <pc:docMk/>
            <pc:sldMk cId="3713365573" sldId="288"/>
            <ac:picMk id="1028" creationId="{2F8E1669-E26C-480F-AACC-8615FA7006AF}"/>
          </ac:picMkLst>
        </pc:picChg>
        <pc:picChg chg="add mod">
          <ac:chgData name="Amy Doring" userId="451baaca-bfa8-4fa7-ad0e-6237889bf00a" providerId="ADAL" clId="{D6493DF9-2C30-4307-ABD3-63D6FDFC3580}" dt="2022-03-18T19:37:08.412" v="1635" actId="14100"/>
          <ac:picMkLst>
            <pc:docMk/>
            <pc:sldMk cId="3713365573" sldId="288"/>
            <ac:picMk id="1030" creationId="{393EE334-4419-40F2-BD77-264C964D04BB}"/>
          </ac:picMkLst>
        </pc:picChg>
        <pc:picChg chg="del mod">
          <ac:chgData name="Amy Doring" userId="451baaca-bfa8-4fa7-ad0e-6237889bf00a" providerId="ADAL" clId="{D6493DF9-2C30-4307-ABD3-63D6FDFC3580}" dt="2022-03-18T19:30:53.207" v="1519" actId="478"/>
          <ac:picMkLst>
            <pc:docMk/>
            <pc:sldMk cId="3713365573" sldId="288"/>
            <ac:picMk id="3074" creationId="{2B1C7372-58F9-4A5E-A65D-AEECFEFA3D72}"/>
          </ac:picMkLst>
        </pc:picChg>
      </pc:sldChg>
      <pc:sldChg chg="modSp mod">
        <pc:chgData name="Amy Doring" userId="451baaca-bfa8-4fa7-ad0e-6237889bf00a" providerId="ADAL" clId="{D6493DF9-2C30-4307-ABD3-63D6FDFC3580}" dt="2022-03-18T19:16:03.915" v="1369" actId="1076"/>
        <pc:sldMkLst>
          <pc:docMk/>
          <pc:sldMk cId="1409476304" sldId="289"/>
        </pc:sldMkLst>
        <pc:spChg chg="mod">
          <ac:chgData name="Amy Doring" userId="451baaca-bfa8-4fa7-ad0e-6237889bf00a" providerId="ADAL" clId="{D6493DF9-2C30-4307-ABD3-63D6FDFC3580}" dt="2022-03-18T19:15:38.486" v="1365" actId="115"/>
          <ac:spMkLst>
            <pc:docMk/>
            <pc:sldMk cId="1409476304" sldId="289"/>
            <ac:spMk id="8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8T19:16:03.915" v="1369" actId="1076"/>
          <ac:spMkLst>
            <pc:docMk/>
            <pc:sldMk cId="1409476304" sldId="289"/>
            <ac:spMk id="9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8T19:13:56.578" v="1297" actId="1076"/>
          <ac:spMkLst>
            <pc:docMk/>
            <pc:sldMk cId="1409476304" sldId="289"/>
            <ac:spMk id="13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8T19:13:56.578" v="1297" actId="1076"/>
          <ac:spMkLst>
            <pc:docMk/>
            <pc:sldMk cId="1409476304" sldId="289"/>
            <ac:spMk id="14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8T19:13:56.578" v="1297" actId="1076"/>
          <ac:spMkLst>
            <pc:docMk/>
            <pc:sldMk cId="1409476304" sldId="289"/>
            <ac:spMk id="15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8T19:13:56.578" v="1297" actId="1076"/>
          <ac:spMkLst>
            <pc:docMk/>
            <pc:sldMk cId="1409476304" sldId="289"/>
            <ac:spMk id="16" creationId="{00000000-0000-0000-0000-000000000000}"/>
          </ac:spMkLst>
        </pc:spChg>
        <pc:spChg chg="mod">
          <ac:chgData name="Amy Doring" userId="451baaca-bfa8-4fa7-ad0e-6237889bf00a" providerId="ADAL" clId="{D6493DF9-2C30-4307-ABD3-63D6FDFC3580}" dt="2022-03-15T16:03:31.771" v="44" actId="20577"/>
          <ac:spMkLst>
            <pc:docMk/>
            <pc:sldMk cId="1409476304" sldId="289"/>
            <ac:spMk id="26" creationId="{C0F1B0D4-BFA9-4C5E-9EE1-77A474A35EA7}"/>
          </ac:spMkLst>
        </pc:spChg>
        <pc:picChg chg="mod">
          <ac:chgData name="Amy Doring" userId="451baaca-bfa8-4fa7-ad0e-6237889bf00a" providerId="ADAL" clId="{D6493DF9-2C30-4307-ABD3-63D6FDFC3580}" dt="2022-03-18T19:14:11.817" v="1298" actId="1076"/>
          <ac:picMkLst>
            <pc:docMk/>
            <pc:sldMk cId="1409476304" sldId="289"/>
            <ac:picMk id="4100" creationId="{A83587A2-94D5-4E22-82B1-D77532A36B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ecure.ssa.gov/ICON/main.jsp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sa.gov/people/immigrants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cf.hhs.gov/orr/map/find-resources-and-contacts-your-stat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www.healthcare.gov/marketplace-in-your-state/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hyperlink" Target="https://www.cuidadodesalud.gov/es/" TargetMode="External"/><Relationship Id="rId10" Type="http://schemas.openxmlformats.org/officeDocument/2006/relationships/image" Target="../media/image34.png"/><Relationship Id="rId4" Type="http://schemas.openxmlformats.org/officeDocument/2006/relationships/hyperlink" Target="https://www.healthcare.gov/" TargetMode="External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justice.gov/crt/page/file/924681/downloa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ss.gov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s.treasury.gov/freetaxprep/" TargetMode="Externa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10" Type="http://schemas.openxmlformats.org/officeDocument/2006/relationships/hyperlink" Target="https://www.facebook.com/asyleeoutreach" TargetMode="External"/><Relationship Id="rId4" Type="http://schemas.openxmlformats.org/officeDocument/2006/relationships/image" Target="../media/image69.svg"/><Relationship Id="rId9" Type="http://schemas.openxmlformats.org/officeDocument/2006/relationships/hyperlink" Target="https://asyleeoutreach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gov.uscis.gov/office-locator/#/as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08980" y="0"/>
            <a:ext cx="11379020" cy="10287000"/>
            <a:chOff x="0" y="0"/>
            <a:chExt cx="3849199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49200" cy="3479800"/>
            </a:xfrm>
            <a:custGeom>
              <a:avLst/>
              <a:gdLst/>
              <a:ahLst/>
              <a:cxnLst/>
              <a:rect l="l" t="t" r="r" b="b"/>
              <a:pathLst>
                <a:path w="3849200" h="3479800">
                  <a:moveTo>
                    <a:pt x="0" y="0"/>
                  </a:moveTo>
                  <a:lnTo>
                    <a:pt x="3849200" y="0"/>
                  </a:lnTo>
                  <a:lnTo>
                    <a:pt x="38492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58921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0145986" y="4762058"/>
            <a:ext cx="4401411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766549"/>
            <a:ext cx="4748851" cy="51498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73187" y="399398"/>
            <a:ext cx="2375904" cy="69198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532157" y="2065231"/>
            <a:ext cx="10132668" cy="2251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26"/>
              </a:lnSpc>
            </a:pPr>
            <a:r>
              <a:rPr lang="en-US" sz="6518" dirty="0">
                <a:solidFill>
                  <a:srgbClr val="FFFFFF"/>
                </a:solidFill>
                <a:latin typeface="Glacial Indifference Bold"/>
              </a:rPr>
              <a:t>Welcome to our Asylee Benefits Orientation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92434" y="4923026"/>
            <a:ext cx="10145379" cy="2151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06"/>
              </a:lnSpc>
            </a:pPr>
            <a:r>
              <a:rPr lang="en-US" sz="6218" dirty="0" err="1">
                <a:solidFill>
                  <a:srgbClr val="FFFFFF"/>
                </a:solidFill>
                <a:latin typeface="Glacial Indifference Bold"/>
              </a:rPr>
              <a:t>Bienvenidos</a:t>
            </a:r>
            <a:r>
              <a:rPr lang="en-US" sz="6218" dirty="0">
                <a:solidFill>
                  <a:srgbClr val="FFFFFF"/>
                </a:solidFill>
                <a:latin typeface="Glacial Indifference Bold"/>
              </a:rPr>
              <a:t> a </a:t>
            </a:r>
            <a:r>
              <a:rPr lang="en-US" sz="6218" dirty="0" err="1">
                <a:solidFill>
                  <a:srgbClr val="FFFFFF"/>
                </a:solidFill>
                <a:latin typeface="Glacial Indifference Bold"/>
              </a:rPr>
              <a:t>nuestra</a:t>
            </a:r>
            <a:r>
              <a:rPr lang="en-US" sz="6218" dirty="0">
                <a:solidFill>
                  <a:srgbClr val="FFFFFF"/>
                </a:solidFill>
                <a:latin typeface="Glacial Indifference Bold"/>
              </a:rPr>
              <a:t> </a:t>
            </a:r>
            <a:r>
              <a:rPr lang="en-US" sz="6218" dirty="0" err="1">
                <a:solidFill>
                  <a:srgbClr val="FFFFFF"/>
                </a:solidFill>
                <a:latin typeface="Glacial Indifference Bold"/>
              </a:rPr>
              <a:t>orientación</a:t>
            </a:r>
            <a:r>
              <a:rPr lang="en-US" sz="6218" dirty="0">
                <a:solidFill>
                  <a:srgbClr val="FFFFFF"/>
                </a:solidFill>
                <a:latin typeface="Glacial Indifference Bold"/>
              </a:rPr>
              <a:t> para </a:t>
            </a:r>
            <a:r>
              <a:rPr lang="en-US" sz="6218" dirty="0" err="1">
                <a:solidFill>
                  <a:srgbClr val="FFFFFF"/>
                </a:solidFill>
                <a:latin typeface="Glacial Indifference Bold"/>
              </a:rPr>
              <a:t>asilados</a:t>
            </a:r>
            <a:endParaRPr lang="en-US" sz="6218" dirty="0">
              <a:solidFill>
                <a:srgbClr val="FFFFFF"/>
              </a:solidFill>
              <a:latin typeface="Glacial Indifference 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51ABA-7C17-4E61-96EF-3E3249565482}"/>
              </a:ext>
            </a:extLst>
          </p:cNvPr>
          <p:cNvSpPr txBox="1"/>
          <p:nvPr/>
        </p:nvSpPr>
        <p:spPr>
          <a:xfrm>
            <a:off x="10820400" y="7575438"/>
            <a:ext cx="609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March 23</a:t>
            </a:r>
            <a:r>
              <a:rPr lang="en-US" sz="3600" baseline="30000" dirty="0">
                <a:solidFill>
                  <a:schemeClr val="bg1"/>
                </a:solidFill>
              </a:rPr>
              <a:t>rd </a:t>
            </a:r>
            <a:r>
              <a:rPr lang="en-US" sz="3600" dirty="0">
                <a:solidFill>
                  <a:schemeClr val="bg1"/>
                </a:solidFill>
              </a:rPr>
              <a:t>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1842" y="9359758"/>
            <a:ext cx="2208351" cy="64318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400000">
            <a:off x="16294764" y="9643249"/>
            <a:ext cx="64318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04139" y="211528"/>
            <a:ext cx="4619854" cy="2846288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5400000">
            <a:off x="13377887" y="4670589"/>
            <a:ext cx="1066799" cy="0"/>
          </a:xfrm>
          <a:prstGeom prst="line">
            <a:avLst/>
          </a:prstGeom>
          <a:ln w="152400" cap="rnd">
            <a:solidFill>
              <a:srgbClr val="F58921"/>
            </a:solidFill>
            <a:prstDash val="solid"/>
            <a:headEnd type="none" w="sm" len="sm"/>
            <a:tailEnd type="triangle" w="lg" len="med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779312" y="5265074"/>
            <a:ext cx="4444681" cy="274686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0810" y="2837180"/>
            <a:ext cx="9697938" cy="6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1. Form I-94</a:t>
            </a:r>
            <a:r>
              <a:rPr lang="en-US" sz="3399" dirty="0">
                <a:solidFill>
                  <a:srgbClr val="000000"/>
                </a:solidFill>
                <a:latin typeface="Open Sans Light Italics"/>
              </a:rPr>
              <a:t>/</a:t>
            </a:r>
            <a:r>
              <a:rPr lang="en-US" sz="3399" i="1" dirty="0" err="1">
                <a:solidFill>
                  <a:srgbClr val="000000"/>
                </a:solidFill>
                <a:latin typeface="Open Sans Light Italics"/>
              </a:rPr>
              <a:t>Formulario</a:t>
            </a:r>
            <a:r>
              <a:rPr lang="en-US" sz="3399" i="1" dirty="0">
                <a:solidFill>
                  <a:srgbClr val="000000"/>
                </a:solidFill>
                <a:latin typeface="Open Sans Light Italics"/>
              </a:rPr>
              <a:t> I-94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Only if granted in court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USCIS </a:t>
            </a:r>
            <a:r>
              <a:rPr lang="en-US" sz="3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InfoPass</a:t>
            </a:r>
            <a:r>
              <a:rPr lang="en-US" sz="3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appointment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1-800-375-5283 </a:t>
            </a:r>
          </a:p>
          <a:p>
            <a:pPr>
              <a:lnSpc>
                <a:spcPts val="4759"/>
              </a:lnSpc>
            </a:pPr>
            <a:endParaRPr lang="en-US" sz="12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4759"/>
              </a:lnSpc>
            </a:pPr>
            <a:r>
              <a:rPr lang="en-US" sz="3600" b="1" i="0" u="none" strike="noStrike" dirty="0">
                <a:solidFill>
                  <a:srgbClr val="000000"/>
                </a:solidFill>
                <a:effectLst/>
              </a:rPr>
              <a:t>2. Update your Social Security card</a:t>
            </a:r>
            <a:r>
              <a:rPr lang="en-US" sz="34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en-US" sz="340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Actualice</a:t>
            </a:r>
            <a:r>
              <a:rPr lang="en-US" sz="3400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40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</a:t>
            </a:r>
            <a:r>
              <a:rPr lang="en-US" sz="3400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40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tarjeta</a:t>
            </a:r>
            <a:r>
              <a:rPr lang="en-US" sz="3400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340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seguro</a:t>
            </a:r>
            <a:r>
              <a:rPr lang="en-US" sz="3400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social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200" u="sng" dirty="0">
                <a:solidFill>
                  <a:srgbClr val="026C9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https://secure.ssa.gov/ICON/main.jsp</a:t>
            </a:r>
            <a:endParaRPr lang="en-US" sz="3200" u="sng" dirty="0">
              <a:solidFill>
                <a:srgbClr val="026C9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 1-800-772-1213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Will need your documents</a:t>
            </a:r>
          </a:p>
          <a:p>
            <a:pPr algn="ctr">
              <a:lnSpc>
                <a:spcPts val="4759"/>
              </a:lnSpc>
            </a:pPr>
            <a:endParaRPr lang="en-US" sz="1200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963827" y="9231415"/>
            <a:ext cx="295473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Glacial Indifference Bold"/>
              </a:rPr>
              <a:t>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0600" y="467543"/>
            <a:ext cx="4539159" cy="116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 u="sng" dirty="0">
                <a:solidFill>
                  <a:srgbClr val="0B6C9D"/>
                </a:solidFill>
                <a:latin typeface="Glacial Indifference Bold"/>
              </a:rPr>
              <a:t>Next Steps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609600" y="1440552"/>
            <a:ext cx="8339236" cy="103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 err="1">
                <a:solidFill>
                  <a:srgbClr val="0B6C9D"/>
                </a:solidFill>
                <a:latin typeface="Glacial Indifference Italics"/>
              </a:rPr>
              <a:t>Próximos</a:t>
            </a:r>
            <a:r>
              <a:rPr lang="en-US" sz="5999" dirty="0">
                <a:solidFill>
                  <a:srgbClr val="0B6C9D"/>
                </a:solidFill>
                <a:latin typeface="Glacial Indifference Italics"/>
              </a:rPr>
              <a:t> pasos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73703" y="3056209"/>
            <a:ext cx="7352761" cy="152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Glacial Indifference Bold"/>
              </a:rPr>
              <a:t>Restricted Social Security Card</a:t>
            </a:r>
            <a:r>
              <a:rPr lang="en-US" sz="2900" dirty="0">
                <a:solidFill>
                  <a:srgbClr val="000000"/>
                </a:solidFill>
                <a:latin typeface="Glacial Indifference"/>
              </a:rPr>
              <a:t>/</a:t>
            </a:r>
            <a:r>
              <a:rPr lang="en-US" sz="2900" i="1" dirty="0" err="1">
                <a:solidFill>
                  <a:srgbClr val="000000"/>
                </a:solidFill>
                <a:latin typeface="Glacial Indifference Italics"/>
              </a:rPr>
              <a:t>Tarjeta</a:t>
            </a:r>
            <a:r>
              <a:rPr lang="en-US" sz="2900" i="1" dirty="0">
                <a:solidFill>
                  <a:srgbClr val="000000"/>
                </a:solidFill>
                <a:latin typeface="Glacial Indifference Italics"/>
              </a:rPr>
              <a:t> de </a:t>
            </a:r>
            <a:r>
              <a:rPr lang="en-US" sz="2900" i="1" dirty="0" err="1">
                <a:solidFill>
                  <a:srgbClr val="000000"/>
                </a:solidFill>
                <a:latin typeface="Glacial Indifference Italics"/>
              </a:rPr>
              <a:t>seguro</a:t>
            </a:r>
            <a:r>
              <a:rPr lang="en-US" sz="2900" i="1" dirty="0">
                <a:solidFill>
                  <a:srgbClr val="000000"/>
                </a:solidFill>
                <a:latin typeface="Glacial Indifference Italics"/>
              </a:rPr>
              <a:t> social </a:t>
            </a:r>
            <a:r>
              <a:rPr lang="en-US" sz="2900" i="1" dirty="0" err="1">
                <a:solidFill>
                  <a:srgbClr val="000000"/>
                </a:solidFill>
                <a:latin typeface="Glacial Indifference Italics"/>
              </a:rPr>
              <a:t>restringida</a:t>
            </a:r>
            <a:endParaRPr lang="en-US" sz="2900" i="1" dirty="0">
              <a:solidFill>
                <a:srgbClr val="000000"/>
              </a:solidFill>
              <a:latin typeface="Glacial Indifference Italics"/>
            </a:endParaRPr>
          </a:p>
          <a:p>
            <a:pPr algn="ctr">
              <a:lnSpc>
                <a:spcPts val="4060"/>
              </a:lnSpc>
            </a:pPr>
            <a:endParaRPr lang="en-US" sz="2900" dirty="0">
              <a:solidFill>
                <a:srgbClr val="000000"/>
              </a:solidFill>
              <a:latin typeface="Glacial Indifference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77338" y="8013788"/>
            <a:ext cx="8001030" cy="1466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Open Sans Light Bold"/>
              </a:rPr>
              <a:t>Unrestricted Social Security Card/ </a:t>
            </a:r>
          </a:p>
          <a:p>
            <a:pPr algn="ctr">
              <a:lnSpc>
                <a:spcPts val="4060"/>
              </a:lnSpc>
            </a:pPr>
            <a:r>
              <a:rPr lang="en-US" sz="2900" i="1" dirty="0" err="1">
                <a:solidFill>
                  <a:srgbClr val="000000"/>
                </a:solidFill>
                <a:latin typeface="Glacial Indifference" panose="020B0604020202020204" charset="0"/>
              </a:rPr>
              <a:t>Tarjeta</a:t>
            </a:r>
            <a:r>
              <a:rPr lang="en-US" sz="2900" i="1" dirty="0">
                <a:solidFill>
                  <a:srgbClr val="000000"/>
                </a:solidFill>
                <a:latin typeface="Glacial Indifference" panose="020B0604020202020204" charset="0"/>
              </a:rPr>
              <a:t> de </a:t>
            </a:r>
            <a:r>
              <a:rPr lang="en-US" sz="2900" i="1" dirty="0" err="1">
                <a:solidFill>
                  <a:srgbClr val="000000"/>
                </a:solidFill>
                <a:latin typeface="Glacial Indifference" panose="020B0604020202020204" charset="0"/>
              </a:rPr>
              <a:t>seguro</a:t>
            </a:r>
            <a:r>
              <a:rPr lang="en-US" sz="2900" i="1" dirty="0">
                <a:solidFill>
                  <a:srgbClr val="000000"/>
                </a:solidFill>
                <a:latin typeface="Glacial Indifference" panose="020B0604020202020204" charset="0"/>
              </a:rPr>
              <a:t> social no </a:t>
            </a:r>
            <a:r>
              <a:rPr lang="en-US" sz="2900" i="1" dirty="0" err="1">
                <a:solidFill>
                  <a:srgbClr val="000000"/>
                </a:solidFill>
                <a:latin typeface="Glacial Indifference" panose="020B0604020202020204" charset="0"/>
              </a:rPr>
              <a:t>restringida</a:t>
            </a:r>
            <a:endParaRPr lang="en-US" sz="2900" i="1" dirty="0">
              <a:solidFill>
                <a:srgbClr val="000000"/>
              </a:solidFill>
              <a:latin typeface="Glacial Indifference" panose="020B0604020202020204" charset="0"/>
            </a:endParaRPr>
          </a:p>
          <a:p>
            <a:pPr algn="ctr">
              <a:lnSpc>
                <a:spcPts val="4060"/>
              </a:lnSpc>
            </a:pPr>
            <a:endParaRPr lang="en-US" sz="700" dirty="0">
              <a:solidFill>
                <a:srgbClr val="000000"/>
              </a:solidFill>
              <a:latin typeface="Arimo Italics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CA4BB866-71A8-4EF1-B504-DDE4D51F640D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27BD5D50-4184-42D6-957B-9B74C969B6DA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17" name="Picture 5">
            <a:extLst>
              <a:ext uri="{FF2B5EF4-FFF2-40B4-BE49-F238E27FC236}">
                <a16:creationId xmlns:a16="http://schemas.microsoft.com/office/drawing/2014/main" id="{4AE23D53-4DCA-48D8-B331-4979A6465C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18" name="AutoShape 6">
            <a:extLst>
              <a:ext uri="{FF2B5EF4-FFF2-40B4-BE49-F238E27FC236}">
                <a16:creationId xmlns:a16="http://schemas.microsoft.com/office/drawing/2014/main" id="{E7577F0D-71EC-45CD-8064-5A19F747FBF5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7ADBE0DD-732C-4956-8A5F-825EDD2F24A9}"/>
              </a:ext>
            </a:extLst>
          </p:cNvPr>
          <p:cNvSpPr txBox="1"/>
          <p:nvPr/>
        </p:nvSpPr>
        <p:spPr>
          <a:xfrm>
            <a:off x="17219968" y="9344868"/>
            <a:ext cx="534630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1842" y="9359758"/>
            <a:ext cx="2208351" cy="64318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400000">
            <a:off x="16294764" y="9643249"/>
            <a:ext cx="64318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963827" y="9231415"/>
            <a:ext cx="295473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Glacial Indifference Bold"/>
              </a:rPr>
              <a:t>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420166" y="537605"/>
            <a:ext cx="10966502" cy="1086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5700" u="sng" dirty="0">
                <a:solidFill>
                  <a:srgbClr val="0B6C9D"/>
                </a:solidFill>
                <a:latin typeface="Glacial Indifference Bold"/>
              </a:rPr>
              <a:t>Social Security Card Tips </a:t>
            </a: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CA4BB866-71A8-4EF1-B504-DDE4D51F640D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27BD5D50-4184-42D6-957B-9B74C969B6DA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17" name="Picture 5">
            <a:extLst>
              <a:ext uri="{FF2B5EF4-FFF2-40B4-BE49-F238E27FC236}">
                <a16:creationId xmlns:a16="http://schemas.microsoft.com/office/drawing/2014/main" id="{4AE23D53-4DCA-48D8-B331-4979A6465C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18" name="AutoShape 6">
            <a:extLst>
              <a:ext uri="{FF2B5EF4-FFF2-40B4-BE49-F238E27FC236}">
                <a16:creationId xmlns:a16="http://schemas.microsoft.com/office/drawing/2014/main" id="{E7577F0D-71EC-45CD-8064-5A19F747FBF5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7ADBE0DD-732C-4956-8A5F-825EDD2F24A9}"/>
              </a:ext>
            </a:extLst>
          </p:cNvPr>
          <p:cNvSpPr txBox="1"/>
          <p:nvPr/>
        </p:nvSpPr>
        <p:spPr>
          <a:xfrm>
            <a:off x="17219968" y="9344868"/>
            <a:ext cx="382232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FFDEE-E49A-45A3-B904-3FDC41F05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29" y="2628900"/>
            <a:ext cx="7983071" cy="5943600"/>
          </a:xfrm>
          <a:prstGeom prst="rect">
            <a:avLst/>
          </a:prstGeom>
          <a:ln w="19050">
            <a:solidFill>
              <a:srgbClr val="026C9C"/>
            </a:solidFill>
          </a:ln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26B4AF80-BDA4-4ED1-B927-C39AD0C1AC87}"/>
              </a:ext>
            </a:extLst>
          </p:cNvPr>
          <p:cNvSpPr txBox="1"/>
          <p:nvPr/>
        </p:nvSpPr>
        <p:spPr>
          <a:xfrm>
            <a:off x="1310142" y="3043267"/>
            <a:ext cx="7525872" cy="2420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Social Security office employees may not be familiar with the documents that asylees can show.</a:t>
            </a:r>
            <a:endParaRPr lang="en-US" sz="2800" i="1" dirty="0">
              <a:solidFill>
                <a:srgbClr val="000000"/>
              </a:solidFill>
              <a:latin typeface="Open Sans Light"/>
            </a:endParaRPr>
          </a:p>
          <a:p>
            <a:pPr marL="628650" lvl="1" indent="-171450">
              <a:lnSpc>
                <a:spcPts val="4759"/>
              </a:lnSpc>
              <a:buFont typeface="Arial" panose="020B0604020202020204" pitchFamily="34" charset="0"/>
              <a:buChar char="•"/>
            </a:pP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F71B6E40-25CA-419E-852E-BA7566231CF2}"/>
              </a:ext>
            </a:extLst>
          </p:cNvPr>
          <p:cNvSpPr txBox="1"/>
          <p:nvPr/>
        </p:nvSpPr>
        <p:spPr>
          <a:xfrm>
            <a:off x="9847729" y="549937"/>
            <a:ext cx="151882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3000" dirty="0">
                <a:solidFill>
                  <a:srgbClr val="0B6C9D"/>
                </a:solidFill>
                <a:latin typeface="Glacial Indifference"/>
              </a:rPr>
              <a:t>SSA Website: </a:t>
            </a:r>
            <a:r>
              <a:rPr lang="en-US" sz="3000" dirty="0">
                <a:solidFill>
                  <a:srgbClr val="026C9C"/>
                </a:solidFill>
                <a:latin typeface="Glacial Indifferenc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ssa.gov/people/immigrants/</a:t>
            </a:r>
            <a:endParaRPr lang="en-US" sz="3000" dirty="0">
              <a:solidFill>
                <a:srgbClr val="026C9C"/>
              </a:solidFill>
              <a:latin typeface="Glacial Indifference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2988CC52-3A03-467E-B28E-EC2895E6B673}"/>
              </a:ext>
            </a:extLst>
          </p:cNvPr>
          <p:cNvSpPr txBox="1"/>
          <p:nvPr/>
        </p:nvSpPr>
        <p:spPr>
          <a:xfrm>
            <a:off x="9847729" y="1289250"/>
            <a:ext cx="151882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3000" dirty="0">
                <a:solidFill>
                  <a:srgbClr val="0B6C9D"/>
                </a:solidFill>
                <a:latin typeface="Glacial Indifference"/>
              </a:rPr>
              <a:t>Under “Refugees and Asylees”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561214-111C-4FB6-BCE2-B25868FF56F4}"/>
              </a:ext>
            </a:extLst>
          </p:cNvPr>
          <p:cNvCxnSpPr>
            <a:cxnSpLocks/>
          </p:cNvCxnSpPr>
          <p:nvPr/>
        </p:nvCxnSpPr>
        <p:spPr>
          <a:xfrm flipV="1">
            <a:off x="8440272" y="4712707"/>
            <a:ext cx="1160928" cy="8879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2">
            <a:extLst>
              <a:ext uri="{FF2B5EF4-FFF2-40B4-BE49-F238E27FC236}">
                <a16:creationId xmlns:a16="http://schemas.microsoft.com/office/drawing/2014/main" id="{2BD881B8-8669-4868-B45F-5A42291761C3}"/>
              </a:ext>
            </a:extLst>
          </p:cNvPr>
          <p:cNvSpPr txBox="1"/>
          <p:nvPr/>
        </p:nvSpPr>
        <p:spPr>
          <a:xfrm>
            <a:off x="945136" y="1464570"/>
            <a:ext cx="9601200" cy="981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4800" dirty="0" err="1">
                <a:solidFill>
                  <a:srgbClr val="0B6C9D"/>
                </a:solidFill>
                <a:latin typeface="Glacial Indifference Italics"/>
              </a:rPr>
              <a:t>Consejos</a:t>
            </a:r>
            <a:r>
              <a:rPr lang="en-US" sz="4800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4800" dirty="0" err="1">
                <a:solidFill>
                  <a:srgbClr val="0B6C9D"/>
                </a:solidFill>
                <a:latin typeface="Glacial Indifference Italics"/>
              </a:rPr>
              <a:t>sobre</a:t>
            </a:r>
            <a:r>
              <a:rPr lang="en-US" sz="4800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4800" dirty="0" err="1">
                <a:solidFill>
                  <a:srgbClr val="0B6C9D"/>
                </a:solidFill>
                <a:latin typeface="Glacial Indifference Italics"/>
              </a:rPr>
              <a:t>el</a:t>
            </a:r>
            <a:r>
              <a:rPr lang="en-US" sz="4800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4800" dirty="0" err="1">
                <a:solidFill>
                  <a:srgbClr val="0B6C9D"/>
                </a:solidFill>
                <a:latin typeface="Glacial Indifference Italics"/>
              </a:rPr>
              <a:t>seguro</a:t>
            </a:r>
            <a:r>
              <a:rPr lang="en-US" sz="4800" dirty="0">
                <a:solidFill>
                  <a:srgbClr val="0B6C9D"/>
                </a:solidFill>
                <a:latin typeface="Glacial Indifference Italics"/>
              </a:rPr>
              <a:t> social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3DA72E33-F537-4B35-8464-8060055D2736}"/>
              </a:ext>
            </a:extLst>
          </p:cNvPr>
          <p:cNvSpPr txBox="1"/>
          <p:nvPr/>
        </p:nvSpPr>
        <p:spPr>
          <a:xfrm>
            <a:off x="1293157" y="5201503"/>
            <a:ext cx="7525872" cy="4267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You may wish to have a copy of SSA’s policy for asylees on hand in case.</a:t>
            </a:r>
          </a:p>
          <a:p>
            <a:pPr marL="628650" lvl="1" indent="-17145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es-ES" sz="2800" i="1" dirty="0">
                <a:solidFill>
                  <a:srgbClr val="000000"/>
                </a:solidFill>
                <a:latin typeface="Open Sans Light"/>
              </a:rPr>
              <a:t>Recomendamos tener a mano una copia de la información sobre los documentos de asilo que sale en el sitio web del SSA</a:t>
            </a:r>
            <a:endParaRPr lang="en-US" sz="2800" i="1" dirty="0">
              <a:solidFill>
                <a:srgbClr val="000000"/>
              </a:solidFill>
              <a:latin typeface="Open Sans Light"/>
            </a:endParaRPr>
          </a:p>
          <a:p>
            <a:pPr marL="628650" lvl="1" indent="-171450">
              <a:lnSpc>
                <a:spcPts val="4759"/>
              </a:lnSpc>
              <a:buFont typeface="Arial" panose="020B0604020202020204" pitchFamily="34" charset="0"/>
              <a:buChar char="•"/>
            </a:pP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</p:spTree>
    <p:extLst>
      <p:ext uri="{BB962C8B-B14F-4D97-AF65-F5344CB8AC3E}">
        <p14:creationId xmlns:p14="http://schemas.microsoft.com/office/powerpoint/2010/main" val="304578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1842" y="9359758"/>
            <a:ext cx="2208351" cy="64318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400000">
            <a:off x="16294764" y="9643249"/>
            <a:ext cx="64318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6640" y="7706811"/>
            <a:ext cx="1406535" cy="14065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6640" y="6102199"/>
            <a:ext cx="1366468" cy="13664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665576" y="5576562"/>
            <a:ext cx="1665022" cy="16650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65576" y="3706458"/>
            <a:ext cx="1654017" cy="165401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500673" y="3556722"/>
            <a:ext cx="1323453" cy="1323453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8D0EC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47066" y="3852150"/>
            <a:ext cx="830665" cy="809521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9969532" y="2719028"/>
            <a:ext cx="8318468" cy="659976"/>
            <a:chOff x="0" y="0"/>
            <a:chExt cx="2813901" cy="22325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13901" cy="223251"/>
            </a:xfrm>
            <a:custGeom>
              <a:avLst/>
              <a:gdLst/>
              <a:ahLst/>
              <a:cxnLst/>
              <a:rect l="l" t="t" r="r" b="b"/>
              <a:pathLst>
                <a:path w="2813901" h="223251">
                  <a:moveTo>
                    <a:pt x="0" y="0"/>
                  </a:moveTo>
                  <a:lnTo>
                    <a:pt x="2813901" y="0"/>
                  </a:lnTo>
                  <a:lnTo>
                    <a:pt x="2813901" y="223251"/>
                  </a:lnTo>
                  <a:lnTo>
                    <a:pt x="0" y="22325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6963827" y="9231415"/>
            <a:ext cx="56761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Glacial Indifference Bold"/>
              </a:rPr>
              <a:t>10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1371600" y="326901"/>
            <a:ext cx="14620042" cy="109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100" dirty="0">
                <a:solidFill>
                  <a:srgbClr val="0B6C9D"/>
                </a:solidFill>
                <a:latin typeface="Glacial Indifference Bold"/>
              </a:rPr>
              <a:t>What benefits can I receive?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4186" y="1276515"/>
            <a:ext cx="16318737" cy="1048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dirty="0">
                <a:solidFill>
                  <a:srgbClr val="0B6C9D"/>
                </a:solidFill>
                <a:latin typeface="Glacial Indifference Italics"/>
              </a:rPr>
              <a:t>¿</a:t>
            </a:r>
            <a:r>
              <a:rPr lang="en-US" sz="6099" dirty="0" err="1">
                <a:solidFill>
                  <a:srgbClr val="0B6C9D"/>
                </a:solidFill>
                <a:latin typeface="Glacial Indifference Italics"/>
              </a:rPr>
              <a:t>Cuáles</a:t>
            </a:r>
            <a:r>
              <a:rPr lang="en-US" sz="6099" dirty="0">
                <a:solidFill>
                  <a:srgbClr val="0B6C9D"/>
                </a:solidFill>
                <a:latin typeface="Glacial Indifference Italics"/>
              </a:rPr>
              <a:t> son los </a:t>
            </a:r>
            <a:r>
              <a:rPr lang="en-US" sz="6099" dirty="0" err="1">
                <a:solidFill>
                  <a:srgbClr val="0B6C9D"/>
                </a:solidFill>
                <a:latin typeface="Glacial Indifference Italics"/>
              </a:rPr>
              <a:t>beneficios</a:t>
            </a:r>
            <a:r>
              <a:rPr lang="en-US" sz="6099" dirty="0">
                <a:solidFill>
                  <a:srgbClr val="0B6C9D"/>
                </a:solidFill>
                <a:latin typeface="Glacial Indifference Italics"/>
              </a:rPr>
              <a:t> que </a:t>
            </a:r>
            <a:r>
              <a:rPr lang="en-US" sz="6099" dirty="0" err="1">
                <a:solidFill>
                  <a:srgbClr val="0B6C9D"/>
                </a:solidFill>
                <a:latin typeface="Glacial Indifference Italics"/>
              </a:rPr>
              <a:t>puedo</a:t>
            </a:r>
            <a:r>
              <a:rPr lang="en-US" sz="6099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6099" dirty="0" err="1">
                <a:solidFill>
                  <a:srgbClr val="0B6C9D"/>
                </a:solidFill>
                <a:latin typeface="Glacial Indifference Italics"/>
              </a:rPr>
              <a:t>recibir</a:t>
            </a:r>
            <a:r>
              <a:rPr lang="en-US" sz="6099" dirty="0">
                <a:solidFill>
                  <a:srgbClr val="0B6C9D"/>
                </a:solidFill>
                <a:latin typeface="Glacial Indifference Italics"/>
              </a:rPr>
              <a:t>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477668" y="3805321"/>
            <a:ext cx="5026108" cy="1917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4"/>
              </a:lnSpc>
            </a:pPr>
            <a:r>
              <a:rPr lang="en-US" sz="2600" dirty="0">
                <a:solidFill>
                  <a:srgbClr val="000000"/>
                </a:solidFill>
                <a:latin typeface="Open Sans Bold"/>
              </a:rPr>
              <a:t>Employment Support and Job Training/</a:t>
            </a:r>
            <a:r>
              <a:rPr lang="en-US" sz="260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Capacitación</a:t>
            </a:r>
            <a:r>
              <a:rPr lang="en-US" sz="2600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laboral</a:t>
            </a:r>
            <a:r>
              <a:rPr lang="en-US" sz="2600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60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servicios</a:t>
            </a:r>
            <a:r>
              <a:rPr lang="en-US" sz="2600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60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empleo</a:t>
            </a:r>
            <a:endParaRPr lang="en-US" sz="2600" i="1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lnSpc>
                <a:spcPts val="3794"/>
              </a:lnSpc>
            </a:pPr>
            <a:endParaRPr lang="en-US" sz="2710" dirty="0">
              <a:solidFill>
                <a:srgbClr val="000000"/>
              </a:solidFill>
              <a:latin typeface="Open Sans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878740" y="2723897"/>
            <a:ext cx="8426203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Glacial Indifference Bold"/>
              </a:rPr>
              <a:t>Up to 5 years after the asylum grant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592903" y="6108510"/>
            <a:ext cx="5248708" cy="867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Open Sans Light Bold"/>
              </a:rPr>
              <a:t>English classes/</a:t>
            </a:r>
            <a:r>
              <a:rPr lang="en-US" sz="271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Clases</a:t>
            </a:r>
            <a:r>
              <a:rPr lang="en-US" sz="2710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1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inglés</a:t>
            </a:r>
            <a:endParaRPr lang="en-US" sz="2710" i="1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lnSpc>
                <a:spcPts val="3780"/>
              </a:lnSpc>
            </a:pPr>
            <a:endParaRPr lang="en-US" sz="500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040263" y="7997365"/>
            <a:ext cx="4744483" cy="125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9"/>
              </a:lnSpc>
            </a:pPr>
            <a:r>
              <a:rPr lang="en-US" sz="2406" dirty="0">
                <a:solidFill>
                  <a:srgbClr val="000000"/>
                </a:solidFill>
                <a:latin typeface="Open Sans Light Bold"/>
              </a:rPr>
              <a:t>Cash assistance</a:t>
            </a:r>
          </a:p>
          <a:p>
            <a:pPr>
              <a:lnSpc>
                <a:spcPts val="3369"/>
              </a:lnSpc>
            </a:pPr>
            <a:r>
              <a:rPr lang="en-US" sz="259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Asistencia</a:t>
            </a:r>
            <a:r>
              <a:rPr lang="en-US" sz="2590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9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590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9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efectivo</a:t>
            </a:r>
            <a:endParaRPr lang="en-US" sz="2590" i="1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369"/>
              </a:lnSpc>
            </a:pPr>
            <a:endParaRPr lang="en-US" sz="525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070743" y="6361520"/>
            <a:ext cx="3849556" cy="1262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5"/>
              </a:lnSpc>
            </a:pPr>
            <a:r>
              <a:rPr lang="en-US" sz="2504" dirty="0">
                <a:solidFill>
                  <a:srgbClr val="000000"/>
                </a:solidFill>
                <a:latin typeface="Open Sans Light Bold"/>
              </a:rPr>
              <a:t>Medical Insurance</a:t>
            </a:r>
          </a:p>
          <a:p>
            <a:pPr>
              <a:lnSpc>
                <a:spcPts val="3505"/>
              </a:lnSpc>
            </a:pPr>
            <a:r>
              <a:rPr lang="en-US" sz="2590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Seguro de </a:t>
            </a:r>
            <a:r>
              <a:rPr lang="en-US" sz="259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salud</a:t>
            </a:r>
            <a:endParaRPr lang="en-US" sz="2590" i="1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505"/>
              </a:lnSpc>
            </a:pPr>
            <a:endParaRPr lang="en-US" sz="948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960744" y="3795000"/>
            <a:ext cx="3129442" cy="905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2589" dirty="0">
                <a:solidFill>
                  <a:srgbClr val="000000"/>
                </a:solidFill>
                <a:latin typeface="Open Sans Light Bold"/>
              </a:rPr>
              <a:t>Health Screenings</a:t>
            </a:r>
          </a:p>
          <a:p>
            <a:pPr algn="ctr">
              <a:lnSpc>
                <a:spcPts val="3625"/>
              </a:lnSpc>
            </a:pPr>
            <a:r>
              <a:rPr lang="en-US" sz="2589" i="1" dirty="0" err="1">
                <a:solidFill>
                  <a:srgbClr val="000000"/>
                </a:solidFill>
                <a:latin typeface="Open Sans Light"/>
              </a:rPr>
              <a:t>Exámenes</a:t>
            </a:r>
            <a:r>
              <a:rPr lang="en-US" sz="2589" i="1" dirty="0">
                <a:solidFill>
                  <a:srgbClr val="000000"/>
                </a:solidFill>
                <a:latin typeface="Open Sans Light"/>
              </a:rPr>
              <a:t> de </a:t>
            </a:r>
            <a:r>
              <a:rPr lang="en-US" sz="2589" i="1" dirty="0" err="1">
                <a:solidFill>
                  <a:srgbClr val="000000"/>
                </a:solidFill>
                <a:latin typeface="Open Sans Light"/>
              </a:rPr>
              <a:t>salud</a:t>
            </a:r>
            <a:endParaRPr lang="en-US" sz="2589" i="1" dirty="0">
              <a:solidFill>
                <a:srgbClr val="000000"/>
              </a:solidFill>
              <a:latin typeface="Open Sans Light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-26706" y="2719028"/>
            <a:ext cx="8711061" cy="659976"/>
            <a:chOff x="0" y="0"/>
            <a:chExt cx="2946705" cy="22325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946705" cy="223251"/>
            </a:xfrm>
            <a:custGeom>
              <a:avLst/>
              <a:gdLst/>
              <a:ahLst/>
              <a:cxnLst/>
              <a:rect l="l" t="t" r="r" b="b"/>
              <a:pathLst>
                <a:path w="2946705" h="223251">
                  <a:moveTo>
                    <a:pt x="0" y="0"/>
                  </a:moveTo>
                  <a:lnTo>
                    <a:pt x="2946705" y="0"/>
                  </a:lnTo>
                  <a:lnTo>
                    <a:pt x="2946705" y="223251"/>
                  </a:lnTo>
                  <a:lnTo>
                    <a:pt x="0" y="22325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94186" y="2723897"/>
            <a:ext cx="8426203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Glacial Indifference Bold"/>
              </a:rPr>
              <a:t>Up to 3 months after the asylum grant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-3166" y="5253153"/>
            <a:ext cx="8711061" cy="659976"/>
            <a:chOff x="0" y="0"/>
            <a:chExt cx="2946705" cy="22325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946705" cy="223251"/>
            </a:xfrm>
            <a:custGeom>
              <a:avLst/>
              <a:gdLst/>
              <a:ahLst/>
              <a:cxnLst/>
              <a:rect l="l" t="t" r="r" b="b"/>
              <a:pathLst>
                <a:path w="2946705" h="223251">
                  <a:moveTo>
                    <a:pt x="0" y="0"/>
                  </a:moveTo>
                  <a:lnTo>
                    <a:pt x="2946705" y="0"/>
                  </a:lnTo>
                  <a:lnTo>
                    <a:pt x="2946705" y="223251"/>
                  </a:lnTo>
                  <a:lnTo>
                    <a:pt x="0" y="22325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258152" y="5258021"/>
            <a:ext cx="8426203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Glacial Indifference Bold"/>
              </a:rPr>
              <a:t>Up to 8 months after the asylum grant</a:t>
            </a:r>
          </a:p>
        </p:txBody>
      </p:sp>
      <p:grpSp>
        <p:nvGrpSpPr>
          <p:cNvPr id="37" name="Group 2">
            <a:extLst>
              <a:ext uri="{FF2B5EF4-FFF2-40B4-BE49-F238E27FC236}">
                <a16:creationId xmlns:a16="http://schemas.microsoft.com/office/drawing/2014/main" id="{1B721102-9FE3-4A0B-BB4A-B609684D7C7E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38" name="Freeform 3">
              <a:extLst>
                <a:ext uri="{FF2B5EF4-FFF2-40B4-BE49-F238E27FC236}">
                  <a16:creationId xmlns:a16="http://schemas.microsoft.com/office/drawing/2014/main" id="{EDA06BB4-245F-4689-9651-7CB00AAB3817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39" name="Picture 5">
            <a:extLst>
              <a:ext uri="{FF2B5EF4-FFF2-40B4-BE49-F238E27FC236}">
                <a16:creationId xmlns:a16="http://schemas.microsoft.com/office/drawing/2014/main" id="{99BD38B7-D6DA-4211-A6BE-E112528734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40" name="AutoShape 6">
            <a:extLst>
              <a:ext uri="{FF2B5EF4-FFF2-40B4-BE49-F238E27FC236}">
                <a16:creationId xmlns:a16="http://schemas.microsoft.com/office/drawing/2014/main" id="{7CDBC2AC-F269-4EB1-B907-1279E44A24B0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6A4FE57B-2492-4492-BC70-27317E6B3B1E}"/>
              </a:ext>
            </a:extLst>
          </p:cNvPr>
          <p:cNvSpPr txBox="1"/>
          <p:nvPr/>
        </p:nvSpPr>
        <p:spPr>
          <a:xfrm>
            <a:off x="17219968" y="9344868"/>
            <a:ext cx="567617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D265CF-B220-497A-B2B7-6BE9699A2E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5576" y="7457671"/>
            <a:ext cx="1668473" cy="1673670"/>
          </a:xfrm>
          <a:prstGeom prst="rect">
            <a:avLst/>
          </a:prstGeom>
        </p:spPr>
      </p:pic>
      <p:sp>
        <p:nvSpPr>
          <p:cNvPr id="35" name="TextBox 20">
            <a:extLst>
              <a:ext uri="{FF2B5EF4-FFF2-40B4-BE49-F238E27FC236}">
                <a16:creationId xmlns:a16="http://schemas.microsoft.com/office/drawing/2014/main" id="{C599089B-FF48-4A6A-B74F-7A0514B1BD29}"/>
              </a:ext>
            </a:extLst>
          </p:cNvPr>
          <p:cNvSpPr txBox="1"/>
          <p:nvPr/>
        </p:nvSpPr>
        <p:spPr>
          <a:xfrm>
            <a:off x="12558750" y="8028709"/>
            <a:ext cx="5248708" cy="1354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Open Sans Light Bold"/>
              </a:rPr>
              <a:t>Case Management/</a:t>
            </a:r>
            <a:r>
              <a:rPr lang="en-US" sz="271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Gestión</a:t>
            </a:r>
            <a:r>
              <a:rPr lang="en-US" sz="2710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1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casos</a:t>
            </a:r>
            <a:endParaRPr lang="en-US" sz="2710" i="1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lnSpc>
                <a:spcPts val="3780"/>
              </a:lnSpc>
            </a:pPr>
            <a:endParaRPr lang="en-US" sz="500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6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323523" y="1028700"/>
            <a:ext cx="1484072" cy="14840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23523" y="3262238"/>
            <a:ext cx="16269597" cy="215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3"/>
              </a:lnSpc>
            </a:pPr>
            <a:r>
              <a:rPr lang="en-US" sz="4095" dirty="0">
                <a:solidFill>
                  <a:srgbClr val="FFFFFF"/>
                </a:solidFill>
                <a:latin typeface="Open Sans Bold"/>
              </a:rPr>
              <a:t>Applying for and receiving benefits </a:t>
            </a:r>
            <a:r>
              <a:rPr lang="en-US" sz="4095" u="sng" dirty="0">
                <a:solidFill>
                  <a:srgbClr val="FFFFFF"/>
                </a:solidFill>
                <a:latin typeface="Open Sans Bold"/>
              </a:rPr>
              <a:t>will not</a:t>
            </a:r>
            <a:r>
              <a:rPr lang="en-US" sz="4095" dirty="0">
                <a:solidFill>
                  <a:srgbClr val="FFFFFF"/>
                </a:solidFill>
                <a:latin typeface="Open Sans Bold"/>
              </a:rPr>
              <a:t> affect your asylum status. You will still be able to apply for permanent residency (a Green Card) and citizenship if you receive benefits.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325143"/>
            <a:ext cx="16564420" cy="214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 err="1">
                <a:solidFill>
                  <a:srgbClr val="FFFFFF"/>
                </a:solidFill>
                <a:latin typeface="Open Sans Bold Italics"/>
              </a:rPr>
              <a:t>Solicitar</a:t>
            </a:r>
            <a:r>
              <a:rPr lang="en-US" sz="4100" dirty="0">
                <a:solidFill>
                  <a:srgbClr val="FFFFFF"/>
                </a:solidFill>
                <a:latin typeface="Open Sans Bold Italics"/>
              </a:rPr>
              <a:t> y </a:t>
            </a:r>
            <a:r>
              <a:rPr lang="en-US" sz="4100" dirty="0" err="1">
                <a:solidFill>
                  <a:srgbClr val="FFFFFF"/>
                </a:solidFill>
                <a:latin typeface="Open Sans Bold Italics"/>
              </a:rPr>
              <a:t>recibir</a:t>
            </a:r>
            <a:r>
              <a:rPr lang="en-US" sz="4100" dirty="0">
                <a:solidFill>
                  <a:srgbClr val="FFFFFF"/>
                </a:solidFill>
                <a:latin typeface="Open Sans Bold Italics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Open Sans Bold Italics"/>
              </a:rPr>
              <a:t>beneficios</a:t>
            </a:r>
            <a:r>
              <a:rPr lang="en-US" sz="4100" dirty="0">
                <a:solidFill>
                  <a:srgbClr val="FFFFFF"/>
                </a:solidFill>
                <a:latin typeface="Open Sans Bold Italics"/>
              </a:rPr>
              <a:t> </a:t>
            </a:r>
            <a:r>
              <a:rPr lang="en-US" sz="4100" u="sng" dirty="0">
                <a:solidFill>
                  <a:srgbClr val="FFFFFF"/>
                </a:solidFill>
                <a:latin typeface="Open Sans Bold Italics"/>
              </a:rPr>
              <a:t>no </a:t>
            </a:r>
            <a:r>
              <a:rPr lang="en-US" sz="4100" u="sng" dirty="0" err="1">
                <a:solidFill>
                  <a:srgbClr val="FFFFFF"/>
                </a:solidFill>
                <a:latin typeface="Open Sans Bold Italics"/>
              </a:rPr>
              <a:t>afectará</a:t>
            </a:r>
            <a:r>
              <a:rPr lang="en-US" sz="4100" dirty="0">
                <a:solidFill>
                  <a:srgbClr val="FFFFFF"/>
                </a:solidFill>
                <a:latin typeface="Open Sans Bold Italics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Open Sans Bold Italics"/>
              </a:rPr>
              <a:t>su</a:t>
            </a:r>
            <a:r>
              <a:rPr lang="en-US" sz="4100" dirty="0">
                <a:solidFill>
                  <a:srgbClr val="FFFFFF"/>
                </a:solidFill>
                <a:latin typeface="Open Sans Bold Italics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Open Sans Bold Italics"/>
              </a:rPr>
              <a:t>estatus</a:t>
            </a:r>
            <a:r>
              <a:rPr lang="en-US" sz="4100" dirty="0">
                <a:solidFill>
                  <a:srgbClr val="FFFFFF"/>
                </a:solidFill>
                <a:latin typeface="Open Sans Bold Italics"/>
              </a:rPr>
              <a:t> de </a:t>
            </a:r>
            <a:r>
              <a:rPr lang="en-US" sz="4100" dirty="0" err="1">
                <a:solidFill>
                  <a:srgbClr val="FFFFFF"/>
                </a:solidFill>
                <a:latin typeface="Open Sans Bold Italics"/>
              </a:rPr>
              <a:t>asilo</a:t>
            </a:r>
            <a:r>
              <a:rPr lang="en-US" sz="4100" dirty="0">
                <a:solidFill>
                  <a:srgbClr val="FFFFFF"/>
                </a:solidFill>
                <a:latin typeface="Open Sans Bold Italics"/>
              </a:rPr>
              <a:t>. </a:t>
            </a:r>
            <a:r>
              <a:rPr lang="en-US" sz="4100" dirty="0" err="1">
                <a:solidFill>
                  <a:srgbClr val="FFFFFF"/>
                </a:solidFill>
                <a:latin typeface="Open Sans Bold Italics"/>
              </a:rPr>
              <a:t>Tampoco</a:t>
            </a:r>
            <a:r>
              <a:rPr lang="en-US" sz="4100" dirty="0">
                <a:solidFill>
                  <a:srgbClr val="FFFFFF"/>
                </a:solidFill>
                <a:latin typeface="Open Sans Bold Italics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Open Sans Bold Italics"/>
              </a:rPr>
              <a:t>afectará</a:t>
            </a:r>
            <a:r>
              <a:rPr lang="en-US" sz="4100" dirty="0">
                <a:solidFill>
                  <a:srgbClr val="FFFFFF"/>
                </a:solidFill>
                <a:latin typeface="Open Sans Bold Italics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Open Sans Bold Italics"/>
              </a:rPr>
              <a:t>su</a:t>
            </a:r>
            <a:r>
              <a:rPr lang="en-US" sz="4100" dirty="0">
                <a:solidFill>
                  <a:srgbClr val="FFFFFF"/>
                </a:solidFill>
                <a:latin typeface="Open Sans Bold Italics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Open Sans Bold Italics"/>
              </a:rPr>
              <a:t>solicitud</a:t>
            </a:r>
            <a:r>
              <a:rPr lang="en-US" sz="4100" dirty="0">
                <a:solidFill>
                  <a:srgbClr val="FFFFFF"/>
                </a:solidFill>
                <a:latin typeface="Open Sans Bold Italics"/>
              </a:rPr>
              <a:t> de residencia </a:t>
            </a:r>
            <a:r>
              <a:rPr lang="en-US" sz="4100" dirty="0" err="1">
                <a:solidFill>
                  <a:srgbClr val="FFFFFF"/>
                </a:solidFill>
                <a:latin typeface="Open Sans Bold Italics"/>
              </a:rPr>
              <a:t>permanente</a:t>
            </a:r>
            <a:r>
              <a:rPr lang="en-US" sz="4100" dirty="0">
                <a:solidFill>
                  <a:srgbClr val="FFFFFF"/>
                </a:solidFill>
                <a:latin typeface="Open Sans Bold Italics"/>
              </a:rPr>
              <a:t> (</a:t>
            </a:r>
            <a:r>
              <a:rPr lang="en-US" sz="4100" dirty="0" err="1">
                <a:solidFill>
                  <a:srgbClr val="FFFFFF"/>
                </a:solidFill>
                <a:latin typeface="Open Sans Bold Italics"/>
              </a:rPr>
              <a:t>Tarjeta</a:t>
            </a:r>
            <a:r>
              <a:rPr lang="en-US" sz="4100" dirty="0">
                <a:solidFill>
                  <a:srgbClr val="FFFFFF"/>
                </a:solidFill>
                <a:latin typeface="Open Sans Bold Italics"/>
              </a:rPr>
              <a:t> Verde) y de </a:t>
            </a:r>
            <a:r>
              <a:rPr lang="en-US" sz="4100" dirty="0" err="1">
                <a:solidFill>
                  <a:srgbClr val="FFFFFF"/>
                </a:solidFill>
                <a:latin typeface="Open Sans Bold Italics"/>
              </a:rPr>
              <a:t>ciudadanía</a:t>
            </a:r>
            <a:r>
              <a:rPr lang="en-US" sz="4100" dirty="0">
                <a:solidFill>
                  <a:srgbClr val="FFFFFF"/>
                </a:solidFill>
                <a:latin typeface="Open Sans Bold Italics"/>
              </a:rPr>
              <a:t>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40905" y="866775"/>
            <a:ext cx="6284095" cy="153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Open Sans Extra Bold"/>
              </a:rPr>
              <a:t>Important</a:t>
            </a:r>
          </a:p>
        </p:txBody>
      </p:sp>
      <p:sp>
        <p:nvSpPr>
          <p:cNvPr id="6" name="AutoShape 6"/>
          <p:cNvSpPr/>
          <p:nvPr/>
        </p:nvSpPr>
        <p:spPr>
          <a:xfrm>
            <a:off x="6969122" y="5919291"/>
            <a:ext cx="4420005" cy="0"/>
          </a:xfrm>
          <a:prstGeom prst="line">
            <a:avLst/>
          </a:prstGeom>
          <a:ln w="76200" cap="rnd">
            <a:solidFill>
              <a:srgbClr val="F58921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1842" y="9359758"/>
            <a:ext cx="2208351" cy="64318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400000">
            <a:off x="16294764" y="9643249"/>
            <a:ext cx="64318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70092" y="741499"/>
            <a:ext cx="6051850" cy="805396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963827" y="9231415"/>
            <a:ext cx="51158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Glacial Indifference Bold"/>
              </a:rPr>
              <a:t>12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6800" y="240639"/>
            <a:ext cx="12212949" cy="1167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20"/>
              </a:lnSpc>
            </a:pPr>
            <a:r>
              <a:rPr lang="en-US" sz="6600" u="sng" dirty="0">
                <a:solidFill>
                  <a:srgbClr val="0B6C9D"/>
                </a:solidFill>
                <a:latin typeface="Glacial Indifference Bold"/>
              </a:rPr>
              <a:t>Receiving Benefits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" y="1280126"/>
            <a:ext cx="15188200" cy="103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5999" i="1" dirty="0" err="1">
                <a:solidFill>
                  <a:srgbClr val="0B6C9D"/>
                </a:solidFill>
                <a:latin typeface="Glacial Indifference"/>
              </a:rPr>
              <a:t>Cómo</a:t>
            </a:r>
            <a:r>
              <a:rPr lang="en-US" sz="5999" i="1" dirty="0">
                <a:solidFill>
                  <a:srgbClr val="0B6C9D"/>
                </a:solidFill>
                <a:latin typeface="Glacial Indifference"/>
              </a:rPr>
              <a:t> acceder a los </a:t>
            </a:r>
            <a:r>
              <a:rPr lang="en-US" sz="5999" i="1" dirty="0" err="1">
                <a:solidFill>
                  <a:srgbClr val="0B6C9D"/>
                </a:solidFill>
                <a:latin typeface="Glacial Indifference"/>
              </a:rPr>
              <a:t>beneficios</a:t>
            </a:r>
            <a:endParaRPr lang="en-US" sz="5999" i="1" dirty="0">
              <a:solidFill>
                <a:srgbClr val="0B6C9D"/>
              </a:solidFill>
              <a:latin typeface="Glacial Indifferenc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4143" y="2464023"/>
            <a:ext cx="10667961" cy="226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Light Bold"/>
              </a:rPr>
              <a:t>Contact a Resettlement Agency near you (or the Asylee Outreach Project if in Maryland)</a:t>
            </a:r>
          </a:p>
          <a:p>
            <a:pPr algn="l"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24730" y="3624434"/>
            <a:ext cx="10289672" cy="165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6146" lvl="1" indent="-343073">
              <a:lnSpc>
                <a:spcPts val="4449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Comuníquese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 con una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oficina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reasentamiento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cerca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usted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 (o con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el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 Proyecto de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Asistencia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 para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Asilados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si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vive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 Maryland)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9615" y="7179304"/>
            <a:ext cx="12038173" cy="1115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Light"/>
              </a:rPr>
              <a:t>Remember: </a:t>
            </a:r>
            <a:r>
              <a:rPr lang="en-US" sz="3000" dirty="0">
                <a:solidFill>
                  <a:srgbClr val="000000"/>
                </a:solidFill>
                <a:latin typeface="Open Sans Light Bold"/>
              </a:rPr>
              <a:t>services are time-sensitive, so act fast!</a:t>
            </a: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24730" y="7742600"/>
            <a:ext cx="9609832" cy="1692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Recuerde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usted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 es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elegible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 para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recibir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beneficios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 por un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tiempo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limitado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así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 que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actúe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Open Sans Light Italics"/>
              </a:rPr>
              <a:t>rapidez</a:t>
            </a:r>
            <a:r>
              <a:rPr lang="en-US" sz="3000" dirty="0">
                <a:solidFill>
                  <a:srgbClr val="000000"/>
                </a:solidFill>
                <a:latin typeface="Open Sans Light Italics"/>
              </a:rPr>
              <a:t>.</a:t>
            </a: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Open Sans Light Italics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9573FF99-42BD-4ED6-A199-D43467D5070C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2499B395-4C26-4A36-9F8F-0C3702F749E7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17" name="Picture 5">
            <a:extLst>
              <a:ext uri="{FF2B5EF4-FFF2-40B4-BE49-F238E27FC236}">
                <a16:creationId xmlns:a16="http://schemas.microsoft.com/office/drawing/2014/main" id="{B1C73A25-AFC3-450F-AEAA-C7967C57C5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18" name="AutoShape 6">
            <a:extLst>
              <a:ext uri="{FF2B5EF4-FFF2-40B4-BE49-F238E27FC236}">
                <a16:creationId xmlns:a16="http://schemas.microsoft.com/office/drawing/2014/main" id="{A7D1EF3A-B46F-4359-9AA5-FC66105CE342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6F0BCC34-A61F-41C1-BE72-29C5EF831E6B}"/>
              </a:ext>
            </a:extLst>
          </p:cNvPr>
          <p:cNvSpPr txBox="1"/>
          <p:nvPr/>
        </p:nvSpPr>
        <p:spPr>
          <a:xfrm>
            <a:off x="17219968" y="9344868"/>
            <a:ext cx="610830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14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346B6A8D-B250-461A-AE0E-5EA683DDEFC0}"/>
              </a:ext>
            </a:extLst>
          </p:cNvPr>
          <p:cNvSpPr txBox="1"/>
          <p:nvPr/>
        </p:nvSpPr>
        <p:spPr>
          <a:xfrm>
            <a:off x="554143" y="5331494"/>
            <a:ext cx="10956539" cy="1686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Light Bold"/>
              </a:rPr>
              <a:t>Contact an office/</a:t>
            </a:r>
            <a:r>
              <a:rPr lang="en-US" sz="3000" i="1" dirty="0" err="1">
                <a:solidFill>
                  <a:srgbClr val="000000"/>
                </a:solidFill>
                <a:latin typeface="Open Sans Light Bold"/>
              </a:rPr>
              <a:t>Contacte</a:t>
            </a:r>
            <a:r>
              <a:rPr lang="en-US" sz="3000" i="1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Open Sans Light Bold"/>
              </a:rPr>
              <a:t>una</a:t>
            </a:r>
            <a:r>
              <a:rPr lang="en-US" sz="3000" i="1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Open Sans Light Bold"/>
              </a:rPr>
              <a:t>oficina</a:t>
            </a:r>
            <a:r>
              <a:rPr lang="en-US" sz="3000" i="1" dirty="0">
                <a:solidFill>
                  <a:srgbClr val="000000"/>
                </a:solidFill>
                <a:latin typeface="Open Sans Light Bold"/>
              </a:rPr>
              <a:t>:</a:t>
            </a:r>
            <a:r>
              <a:rPr lang="en-US" sz="3000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3000" dirty="0">
                <a:solidFill>
                  <a:srgbClr val="026C9C"/>
                </a:solidFill>
                <a:latin typeface="Open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https://www.acf.hhs.gov/orr/map/find-resources-and-contacts-your-state</a:t>
            </a:r>
            <a:endParaRPr lang="en-US" sz="3000" dirty="0">
              <a:solidFill>
                <a:srgbClr val="026C9C"/>
              </a:solidFill>
              <a:latin typeface="Open Sans Light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8A0F-9452-49FF-918D-502B6821B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28" y="2832142"/>
            <a:ext cx="12945174" cy="8039100"/>
          </a:xfrm>
        </p:spPr>
        <p:txBody>
          <a:bodyPr/>
          <a:lstStyle/>
          <a:p>
            <a:r>
              <a:rPr lang="en-US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Asylees may also be eligible for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 public benefits</a:t>
            </a:r>
            <a:r>
              <a:rPr lang="en-US" sz="3600" b="1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including:</a:t>
            </a:r>
          </a:p>
          <a:p>
            <a:pPr marL="0" indent="0">
              <a:buNone/>
            </a:pPr>
            <a:r>
              <a:rPr lang="en-US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</a:t>
            </a:r>
            <a:r>
              <a:rPr lang="en-US" sz="3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Asilados</a:t>
            </a:r>
            <a:r>
              <a:rPr lang="en-US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también</a:t>
            </a:r>
            <a:r>
              <a:rPr lang="en-US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pueden</a:t>
            </a:r>
            <a:r>
              <a:rPr lang="en-US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ser </a:t>
            </a:r>
            <a:r>
              <a:rPr lang="en-US" sz="3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elegibles</a:t>
            </a:r>
            <a:r>
              <a:rPr lang="en-US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3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beneficios</a:t>
            </a:r>
            <a:r>
              <a:rPr lang="en-US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públicos</a:t>
            </a:r>
            <a:r>
              <a:rPr lang="en-US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6804F-26A5-4D87-AEBC-564BC61BAEAF}"/>
              </a:ext>
            </a:extLst>
          </p:cNvPr>
          <p:cNvSpPr txBox="1"/>
          <p:nvPr/>
        </p:nvSpPr>
        <p:spPr>
          <a:xfrm>
            <a:off x="2022467" y="4244073"/>
            <a:ext cx="1167234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Medicaid</a:t>
            </a:r>
            <a:endParaRPr lang="en-US" sz="3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Temporary Assistance for Needy Families (TANF)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Supplemental Nutrition Assistance Program (SNAP)/Food Stamps (</a:t>
            </a:r>
            <a:r>
              <a:rPr lang="en-US" sz="34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Estampillas</a:t>
            </a:r>
            <a:r>
              <a:rPr lang="en-US" sz="34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comida)</a:t>
            </a:r>
            <a:endParaRPr lang="en-US" sz="3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30B00B2B-CF1A-4553-B4B0-BC3EB96D3CFE}"/>
              </a:ext>
            </a:extLst>
          </p:cNvPr>
          <p:cNvSpPr txBox="1"/>
          <p:nvPr/>
        </p:nvSpPr>
        <p:spPr>
          <a:xfrm>
            <a:off x="16963827" y="9231415"/>
            <a:ext cx="333573" cy="771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2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9E646E99-F46A-47BA-85B3-9DA505B408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16298" y="9359758"/>
            <a:ext cx="2077536" cy="605082"/>
          </a:xfrm>
          <a:prstGeom prst="rect">
            <a:avLst/>
          </a:prstGeom>
        </p:spPr>
      </p:pic>
      <p:sp>
        <p:nvSpPr>
          <p:cNvPr id="10" name="AutoShape 6">
            <a:extLst>
              <a:ext uri="{FF2B5EF4-FFF2-40B4-BE49-F238E27FC236}">
                <a16:creationId xmlns:a16="http://schemas.microsoft.com/office/drawing/2014/main" id="{D61B5233-9B11-4B1A-B93E-906121824D33}"/>
              </a:ext>
            </a:extLst>
          </p:cNvPr>
          <p:cNvSpPr/>
          <p:nvPr/>
        </p:nvSpPr>
        <p:spPr>
          <a:xfrm rot="16200000" flipV="1">
            <a:off x="16311437" y="9659921"/>
            <a:ext cx="605082" cy="4756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5A7D2B-6046-434A-AE71-534345E39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066" y="570457"/>
            <a:ext cx="2860528" cy="2860528"/>
          </a:xfrm>
          <a:prstGeom prst="flowChartConnector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E10DC2-8DFC-4394-89C8-E3A58539E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1998" y="6807665"/>
            <a:ext cx="4212309" cy="13086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C07335-D565-448E-9D6A-D9B788D1EC98}"/>
              </a:ext>
            </a:extLst>
          </p:cNvPr>
          <p:cNvSpPr txBox="1"/>
          <p:nvPr/>
        </p:nvSpPr>
        <p:spPr>
          <a:xfrm>
            <a:off x="988400" y="6691372"/>
            <a:ext cx="11428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 guaranteed; Eligibility </a:t>
            </a:r>
            <a:r>
              <a:rPr lang="en-US" sz="3600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depends on income and household size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es </a:t>
            </a:r>
            <a:r>
              <a:rPr lang="en-US" sz="3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garantizado</a:t>
            </a:r>
            <a:r>
              <a:rPr lang="en-US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 </a:t>
            </a:r>
            <a:r>
              <a:rPr lang="en-US" sz="3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elegibilidad</a:t>
            </a:r>
            <a:r>
              <a:rPr lang="en-US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depende</a:t>
            </a:r>
            <a:r>
              <a:rPr lang="en-US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3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</a:t>
            </a:r>
            <a:r>
              <a:rPr lang="en-US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ingreso</a:t>
            </a:r>
            <a:r>
              <a:rPr lang="en-US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del </a:t>
            </a:r>
            <a:r>
              <a:rPr lang="en-US" sz="3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tamaño</a:t>
            </a:r>
            <a:r>
              <a:rPr lang="en-US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3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</a:t>
            </a:r>
            <a:r>
              <a:rPr lang="en-US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familia</a:t>
            </a:r>
            <a:endParaRPr lang="en-US" sz="360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4EE24B-F840-4178-99AB-3330D5178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3824" y="3971600"/>
            <a:ext cx="3662952" cy="2295450"/>
          </a:xfrm>
          <a:prstGeom prst="rect">
            <a:avLst/>
          </a:prstGeom>
        </p:spPr>
      </p:pic>
      <p:grpSp>
        <p:nvGrpSpPr>
          <p:cNvPr id="16" name="Group 2">
            <a:extLst>
              <a:ext uri="{FF2B5EF4-FFF2-40B4-BE49-F238E27FC236}">
                <a16:creationId xmlns:a16="http://schemas.microsoft.com/office/drawing/2014/main" id="{54B5ED57-A789-4A45-87DC-6E71CC97D4D6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032C31AC-4123-4197-B32A-7AE8C381F5D2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18" name="Picture 5">
            <a:extLst>
              <a:ext uri="{FF2B5EF4-FFF2-40B4-BE49-F238E27FC236}">
                <a16:creationId xmlns:a16="http://schemas.microsoft.com/office/drawing/2014/main" id="{1CBD5D21-AE5B-4ADC-8F0A-1D6BE3F826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19" name="AutoShape 6">
            <a:extLst>
              <a:ext uri="{FF2B5EF4-FFF2-40B4-BE49-F238E27FC236}">
                <a16:creationId xmlns:a16="http://schemas.microsoft.com/office/drawing/2014/main" id="{082C607B-DFB6-45D9-B811-689BE0B0ACB5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76B10BF7-051D-4D3E-B7FF-922FF4AF37E0}"/>
              </a:ext>
            </a:extLst>
          </p:cNvPr>
          <p:cNvSpPr txBox="1"/>
          <p:nvPr/>
        </p:nvSpPr>
        <p:spPr>
          <a:xfrm>
            <a:off x="17219968" y="9344868"/>
            <a:ext cx="739273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15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B186F513-F05A-471C-AE72-BBE3D42D2F51}"/>
              </a:ext>
            </a:extLst>
          </p:cNvPr>
          <p:cNvSpPr txBox="1"/>
          <p:nvPr/>
        </p:nvSpPr>
        <p:spPr>
          <a:xfrm>
            <a:off x="1081050" y="415330"/>
            <a:ext cx="12212949" cy="1167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20"/>
              </a:lnSpc>
            </a:pPr>
            <a:r>
              <a:rPr lang="en-US" sz="6600" u="sng" dirty="0">
                <a:solidFill>
                  <a:srgbClr val="0B6C9D"/>
                </a:solidFill>
                <a:latin typeface="Glacial Indifference Bold"/>
              </a:rPr>
              <a:t>Federal Public Benefits 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68DD3053-47ED-40CC-91A7-F2ACA875A5A6}"/>
              </a:ext>
            </a:extLst>
          </p:cNvPr>
          <p:cNvSpPr txBox="1"/>
          <p:nvPr/>
        </p:nvSpPr>
        <p:spPr>
          <a:xfrm>
            <a:off x="971944" y="1531831"/>
            <a:ext cx="15188200" cy="103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5999" i="1" dirty="0" err="1">
                <a:solidFill>
                  <a:srgbClr val="0B6C9D"/>
                </a:solidFill>
                <a:latin typeface="Glacial Indifference"/>
              </a:rPr>
              <a:t>Beneficios</a:t>
            </a:r>
            <a:r>
              <a:rPr lang="en-US" sz="5999" i="1" dirty="0">
                <a:solidFill>
                  <a:srgbClr val="0B6C9D"/>
                </a:solidFill>
                <a:latin typeface="Glacial Indifference"/>
              </a:rPr>
              <a:t> </a:t>
            </a:r>
            <a:r>
              <a:rPr lang="en-US" sz="5999" i="1" dirty="0" err="1">
                <a:solidFill>
                  <a:srgbClr val="0B6C9D"/>
                </a:solidFill>
                <a:latin typeface="Glacial Indifference"/>
              </a:rPr>
              <a:t>públicos</a:t>
            </a:r>
            <a:r>
              <a:rPr lang="en-US" sz="5999" i="1" dirty="0">
                <a:solidFill>
                  <a:srgbClr val="0B6C9D"/>
                </a:solidFill>
                <a:latin typeface="Glacial Indifference"/>
              </a:rPr>
              <a:t> federales</a:t>
            </a:r>
          </a:p>
        </p:txBody>
      </p:sp>
    </p:spTree>
    <p:extLst>
      <p:ext uri="{BB962C8B-B14F-4D97-AF65-F5344CB8AC3E}">
        <p14:creationId xmlns:p14="http://schemas.microsoft.com/office/powerpoint/2010/main" val="294722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8A0F-9452-49FF-918D-502B6821B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53" y="2698960"/>
            <a:ext cx="12945174" cy="8039100"/>
          </a:xfrm>
        </p:spPr>
        <p:txBody>
          <a:bodyPr/>
          <a:lstStyle/>
          <a:p>
            <a:r>
              <a:rPr lang="en-US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Examples of medical public benefits programs:</a:t>
            </a:r>
          </a:p>
          <a:p>
            <a:pPr lvl="1"/>
            <a:r>
              <a:rPr lang="en-US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Medicaid</a:t>
            </a:r>
          </a:p>
          <a:p>
            <a:pPr lvl="1"/>
            <a:r>
              <a:rPr lang="en-US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Children’s Health Insurance Program (CHIP)</a:t>
            </a:r>
          </a:p>
          <a:p>
            <a:endParaRPr lang="en-US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30B00B2B-CF1A-4553-B4B0-BC3EB96D3CFE}"/>
              </a:ext>
            </a:extLst>
          </p:cNvPr>
          <p:cNvSpPr txBox="1"/>
          <p:nvPr/>
        </p:nvSpPr>
        <p:spPr>
          <a:xfrm>
            <a:off x="16963827" y="9231415"/>
            <a:ext cx="333573" cy="771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2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9E646E99-F46A-47BA-85B3-9DA505B408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16298" y="9359758"/>
            <a:ext cx="2077536" cy="605082"/>
          </a:xfrm>
          <a:prstGeom prst="rect">
            <a:avLst/>
          </a:prstGeom>
        </p:spPr>
      </p:pic>
      <p:sp>
        <p:nvSpPr>
          <p:cNvPr id="10" name="AutoShape 6">
            <a:extLst>
              <a:ext uri="{FF2B5EF4-FFF2-40B4-BE49-F238E27FC236}">
                <a16:creationId xmlns:a16="http://schemas.microsoft.com/office/drawing/2014/main" id="{D61B5233-9B11-4B1A-B93E-906121824D33}"/>
              </a:ext>
            </a:extLst>
          </p:cNvPr>
          <p:cNvSpPr/>
          <p:nvPr/>
        </p:nvSpPr>
        <p:spPr>
          <a:xfrm rot="16200000" flipV="1">
            <a:off x="16311437" y="9659921"/>
            <a:ext cx="605082" cy="4756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C07335-D565-448E-9D6A-D9B788D1EC98}"/>
              </a:ext>
            </a:extLst>
          </p:cNvPr>
          <p:cNvSpPr txBox="1"/>
          <p:nvPr/>
        </p:nvSpPr>
        <p:spPr>
          <a:xfrm>
            <a:off x="923653" y="4820334"/>
            <a:ext cx="1334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find out which insurance plans you may be eligible for: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54B5ED57-A789-4A45-87DC-6E71CC97D4D6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032C31AC-4123-4197-B32A-7AE8C381F5D2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18" name="Picture 5">
            <a:extLst>
              <a:ext uri="{FF2B5EF4-FFF2-40B4-BE49-F238E27FC236}">
                <a16:creationId xmlns:a16="http://schemas.microsoft.com/office/drawing/2014/main" id="{1CBD5D21-AE5B-4ADC-8F0A-1D6BE3F826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19" name="AutoShape 6">
            <a:extLst>
              <a:ext uri="{FF2B5EF4-FFF2-40B4-BE49-F238E27FC236}">
                <a16:creationId xmlns:a16="http://schemas.microsoft.com/office/drawing/2014/main" id="{082C607B-DFB6-45D9-B811-689BE0B0ACB5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76B10BF7-051D-4D3E-B7FF-922FF4AF37E0}"/>
              </a:ext>
            </a:extLst>
          </p:cNvPr>
          <p:cNvSpPr txBox="1"/>
          <p:nvPr/>
        </p:nvSpPr>
        <p:spPr>
          <a:xfrm>
            <a:off x="17219968" y="9344868"/>
            <a:ext cx="739273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16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B186F513-F05A-471C-AE72-BBE3D42D2F51}"/>
              </a:ext>
            </a:extLst>
          </p:cNvPr>
          <p:cNvSpPr txBox="1"/>
          <p:nvPr/>
        </p:nvSpPr>
        <p:spPr>
          <a:xfrm>
            <a:off x="1081050" y="415330"/>
            <a:ext cx="12212949" cy="1167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20"/>
              </a:lnSpc>
            </a:pPr>
            <a:r>
              <a:rPr lang="en-US" sz="6600" u="sng" dirty="0">
                <a:solidFill>
                  <a:srgbClr val="0B6C9D"/>
                </a:solidFill>
                <a:latin typeface="Glacial Indifference Bold"/>
              </a:rPr>
              <a:t>Medical Insurance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68DD3053-47ED-40CC-91A7-F2ACA875A5A6}"/>
              </a:ext>
            </a:extLst>
          </p:cNvPr>
          <p:cNvSpPr txBox="1"/>
          <p:nvPr/>
        </p:nvSpPr>
        <p:spPr>
          <a:xfrm>
            <a:off x="971944" y="1531831"/>
            <a:ext cx="15188200" cy="103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5999" i="1" dirty="0">
                <a:solidFill>
                  <a:srgbClr val="0B6C9D"/>
                </a:solidFill>
                <a:latin typeface="Glacial Indifference"/>
              </a:rPr>
              <a:t>Seguro de </a:t>
            </a:r>
            <a:r>
              <a:rPr lang="en-US" sz="5999" i="1" dirty="0" err="1">
                <a:solidFill>
                  <a:srgbClr val="0B6C9D"/>
                </a:solidFill>
                <a:latin typeface="Glacial Indifference"/>
              </a:rPr>
              <a:t>salud</a:t>
            </a:r>
            <a:endParaRPr lang="en-US" sz="5999" i="1" dirty="0">
              <a:solidFill>
                <a:srgbClr val="0B6C9D"/>
              </a:solidFill>
              <a:latin typeface="Glacial Indifference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85FEC80-FBF6-47E8-B6E2-5E6A6EC6DE28}"/>
              </a:ext>
            </a:extLst>
          </p:cNvPr>
          <p:cNvSpPr txBox="1">
            <a:spLocks/>
          </p:cNvSpPr>
          <p:nvPr/>
        </p:nvSpPr>
        <p:spPr>
          <a:xfrm>
            <a:off x="2343083" y="5642749"/>
            <a:ext cx="12449397" cy="803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ES" sz="3600" i="1" u="sng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Contact</a:t>
            </a:r>
            <a:r>
              <a:rPr lang="es-ES" sz="3600" i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3600" i="1" u="sng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</a:t>
            </a:r>
            <a:r>
              <a:rPr lang="es-ES" sz="3600" i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3600" i="1" u="sng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state’s</a:t>
            </a:r>
            <a:r>
              <a:rPr lang="es-ES" sz="3600" i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3600" i="1" u="sng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health</a:t>
            </a:r>
            <a:r>
              <a:rPr lang="es-ES" sz="3600" i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3600" i="1" u="sng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insurance</a:t>
            </a:r>
            <a:r>
              <a:rPr lang="es-ES" sz="3600" i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Marketplace/ </a:t>
            </a:r>
            <a:r>
              <a:rPr lang="es-ES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Comuníquese con el mercado de seguros de salud de su estado</a:t>
            </a:r>
            <a:r>
              <a:rPr lang="en-US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3600" dirty="0">
                <a:solidFill>
                  <a:srgbClr val="026C9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www.healthcare.gov/marketplace-in-your-state/</a:t>
            </a:r>
            <a:endParaRPr lang="en-US" sz="3600" dirty="0">
              <a:solidFill>
                <a:srgbClr val="026C9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EDFD99-6A68-45C5-A4AD-4D33EDB80962}"/>
              </a:ext>
            </a:extLst>
          </p:cNvPr>
          <p:cNvSpPr txBox="1"/>
          <p:nvPr/>
        </p:nvSpPr>
        <p:spPr>
          <a:xfrm>
            <a:off x="1384194" y="7660162"/>
            <a:ext cx="125446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US" sz="3600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</a:t>
            </a:r>
            <a:r>
              <a:rPr lang="en-US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apply using </a:t>
            </a:r>
            <a:r>
              <a:rPr lang="en-US" sz="3600" dirty="0">
                <a:solidFill>
                  <a:srgbClr val="026C9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healthcare.gov</a:t>
            </a:r>
            <a:endParaRPr lang="en-US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314700" lvl="6" indent="-571500">
              <a:buFont typeface="Arial" panose="020B0604020202020204" pitchFamily="34" charset="0"/>
              <a:buChar char="•"/>
            </a:pPr>
            <a:r>
              <a:rPr lang="en-US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</a:t>
            </a:r>
            <a:r>
              <a:rPr lang="en-US" sz="3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aplicar</a:t>
            </a:r>
            <a:r>
              <a:rPr lang="en-US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6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</a:t>
            </a:r>
            <a:r>
              <a:rPr lang="en-US" sz="3600" i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600" i="1" dirty="0">
                <a:solidFill>
                  <a:srgbClr val="026C9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www.cuidadodesalud.gov/es/</a:t>
            </a:r>
            <a:endParaRPr lang="en-US" sz="3600" i="1" dirty="0">
              <a:solidFill>
                <a:srgbClr val="026C9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26C9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06258-8102-407F-910C-9DF22B5D5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92350" y="4941891"/>
            <a:ext cx="1591557" cy="2029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A3B357-F028-4568-9E47-D1337405D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21441" y="3481818"/>
            <a:ext cx="4667250" cy="1028524"/>
          </a:xfrm>
          <a:prstGeom prst="rect">
            <a:avLst/>
          </a:prstGeom>
        </p:spPr>
      </p:pic>
      <p:pic>
        <p:nvPicPr>
          <p:cNvPr id="1026" name="Picture 2" descr="NYS of Health Open enrollment ends January 31, 2016! | TWU Local 252">
            <a:extLst>
              <a:ext uri="{FF2B5EF4-FFF2-40B4-BE49-F238E27FC236}">
                <a16:creationId xmlns:a16="http://schemas.microsoft.com/office/drawing/2014/main" id="{A8F94218-86AA-43E7-BF72-41554DE9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134" y="512911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Things You Should Know About DC Health Link | Restaurant Association of  Metropolitan Washington">
            <a:extLst>
              <a:ext uri="{FF2B5EF4-FFF2-40B4-BE49-F238E27FC236}">
                <a16:creationId xmlns:a16="http://schemas.microsoft.com/office/drawing/2014/main" id="{2F8E1669-E26C-480F-AACC-8615FA70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921" y="1984428"/>
            <a:ext cx="1952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D0085E-0336-4F03-8846-D6543FD471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54014" y="898817"/>
            <a:ext cx="2133600" cy="2133600"/>
          </a:xfrm>
          <a:prstGeom prst="rect">
            <a:avLst/>
          </a:prstGeom>
        </p:spPr>
      </p:pic>
      <p:pic>
        <p:nvPicPr>
          <p:cNvPr id="1030" name="Picture 6" descr="HealthCare.gov | Facebook">
            <a:extLst>
              <a:ext uri="{FF2B5EF4-FFF2-40B4-BE49-F238E27FC236}">
                <a16:creationId xmlns:a16="http://schemas.microsoft.com/office/drawing/2014/main" id="{393EE334-4419-40F2-BD77-264C964D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784" y="7088291"/>
            <a:ext cx="1949308" cy="194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36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1842" y="9359758"/>
            <a:ext cx="2208351" cy="64318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400000">
            <a:off x="16294764" y="9643249"/>
            <a:ext cx="64318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25674" y="5479037"/>
            <a:ext cx="4777755" cy="30007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79749" y="2023487"/>
            <a:ext cx="3374707" cy="29780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963827" y="9231415"/>
            <a:ext cx="539603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Glacial Indifference Bold"/>
              </a:rPr>
              <a:t>13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65129"/>
            <a:ext cx="12212949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80"/>
              </a:lnSpc>
            </a:pPr>
            <a:r>
              <a:rPr lang="en-US" sz="5800" u="sng" dirty="0">
                <a:solidFill>
                  <a:srgbClr val="0B6C9D"/>
                </a:solidFill>
                <a:latin typeface="Glacial Indifference Bold"/>
              </a:rPr>
              <a:t>Next Steps (II)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325247"/>
            <a:ext cx="15188200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9"/>
              </a:lnSpc>
            </a:pPr>
            <a:r>
              <a:rPr lang="en-US" sz="5399" dirty="0" err="1">
                <a:solidFill>
                  <a:srgbClr val="0B6C9D"/>
                </a:solidFill>
                <a:latin typeface="Glacial Indifference Italics"/>
              </a:rPr>
              <a:t>Próximos</a:t>
            </a:r>
            <a:r>
              <a:rPr lang="en-US" sz="5399" dirty="0">
                <a:solidFill>
                  <a:srgbClr val="0B6C9D"/>
                </a:solidFill>
                <a:latin typeface="Glacial Indifference Italics"/>
              </a:rPr>
              <a:t> pasos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5187" y="2383634"/>
            <a:ext cx="10194578" cy="161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Open Sans Light Bold"/>
              </a:rPr>
              <a:t>4. Apply for asylum for your family</a:t>
            </a:r>
            <a:r>
              <a:rPr lang="en-US" sz="3100" dirty="0">
                <a:solidFill>
                  <a:srgbClr val="000000"/>
                </a:solidFill>
                <a:latin typeface="Open Sans Light"/>
              </a:rPr>
              <a:t>/</a:t>
            </a:r>
            <a:r>
              <a:rPr lang="en-US" sz="3100" dirty="0" err="1">
                <a:solidFill>
                  <a:srgbClr val="000000"/>
                </a:solidFill>
                <a:latin typeface="Open Sans Light Italics"/>
              </a:rPr>
              <a:t>Solicite</a:t>
            </a:r>
            <a:r>
              <a:rPr lang="en-US" sz="3100" dirty="0">
                <a:solidFill>
                  <a:srgbClr val="000000"/>
                </a:solidFill>
                <a:latin typeface="Open Sans Light Italics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Open Sans Light Italics"/>
              </a:rPr>
              <a:t>asilo</a:t>
            </a:r>
            <a:r>
              <a:rPr lang="en-US" sz="3100" dirty="0">
                <a:solidFill>
                  <a:srgbClr val="000000"/>
                </a:solidFill>
                <a:latin typeface="Open Sans Light Italics"/>
              </a:rPr>
              <a:t> para </a:t>
            </a:r>
            <a:r>
              <a:rPr lang="en-US" sz="3100" dirty="0" err="1">
                <a:solidFill>
                  <a:srgbClr val="000000"/>
                </a:solidFill>
                <a:latin typeface="Open Sans Light Italics"/>
              </a:rPr>
              <a:t>su</a:t>
            </a:r>
            <a:r>
              <a:rPr lang="en-US" sz="3100" dirty="0">
                <a:solidFill>
                  <a:srgbClr val="000000"/>
                </a:solidFill>
                <a:latin typeface="Open Sans Light Italics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Open Sans Light Italics"/>
              </a:rPr>
              <a:t>familia</a:t>
            </a:r>
            <a:endParaRPr lang="en-US" sz="3100" dirty="0">
              <a:solidFill>
                <a:srgbClr val="000000"/>
              </a:solidFill>
              <a:latin typeface="Open Sans Light Italics"/>
            </a:endParaRPr>
          </a:p>
          <a:p>
            <a:pPr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Open Sans Light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5796109"/>
            <a:ext cx="10452902" cy="161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5. Apply for Legal Permanent Residency</a:t>
            </a:r>
            <a:r>
              <a:rPr lang="en-US" sz="3100">
                <a:solidFill>
                  <a:srgbClr val="000000"/>
                </a:solidFill>
                <a:latin typeface="Open Sans Light"/>
              </a:rPr>
              <a:t>/Solicite la residencia permanente</a:t>
            </a:r>
          </a:p>
          <a:p>
            <a:pPr>
              <a:lnSpc>
                <a:spcPts val="4340"/>
              </a:lnSpc>
            </a:pPr>
            <a:endParaRPr lang="en-US" sz="310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19995" y="3538064"/>
            <a:ext cx="9039772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3" lvl="1" indent="-30226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Spouse and unmarried children under 21</a:t>
            </a:r>
          </a:p>
          <a:p>
            <a:pPr algn="ctr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30199" y="4098134"/>
            <a:ext cx="10452902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 Light Italics"/>
              </a:rPr>
              <a:t>Cónyuge e hijos solteros menores de 21 años</a:t>
            </a:r>
          </a:p>
          <a:p>
            <a:pPr algn="ctr">
              <a:lnSpc>
                <a:spcPts val="3780"/>
              </a:lnSpc>
            </a:pPr>
            <a:endParaRPr lang="en-US" sz="2700">
              <a:solidFill>
                <a:srgbClr val="000000"/>
              </a:solidFill>
              <a:latin typeface="Open Sans Light Itali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19995" y="4714484"/>
            <a:ext cx="5936655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3" lvl="1" indent="-302261" algn="ctr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Within </a:t>
            </a:r>
            <a:r>
              <a:rPr lang="en-US" sz="2800">
                <a:solidFill>
                  <a:srgbClr val="000000"/>
                </a:solidFill>
                <a:latin typeface="Open Sans Light Bold"/>
              </a:rPr>
              <a:t>2 years</a:t>
            </a:r>
            <a:r>
              <a:rPr lang="en-US" sz="2800">
                <a:solidFill>
                  <a:srgbClr val="000000"/>
                </a:solidFill>
                <a:latin typeface="Open Sans Light"/>
              </a:rPr>
              <a:t> of grant of asylum</a:t>
            </a:r>
          </a:p>
          <a:p>
            <a:pPr algn="ctr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230199" y="5192004"/>
            <a:ext cx="12623699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 Light Italics"/>
              </a:rPr>
              <a:t>Dentro de los dos años después de su concesión de asilo</a:t>
            </a:r>
          </a:p>
          <a:p>
            <a:pPr>
              <a:lnSpc>
                <a:spcPts val="3780"/>
              </a:lnSpc>
            </a:pPr>
            <a:endParaRPr lang="en-US" sz="2700">
              <a:solidFill>
                <a:srgbClr val="000000"/>
              </a:solidFill>
              <a:latin typeface="Open Sans Light Itali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03508" y="6932759"/>
            <a:ext cx="12144076" cy="101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>
              <a:lnSpc>
                <a:spcPts val="4060"/>
              </a:lnSpc>
              <a:buFont typeface="Arial"/>
              <a:buChar char="•"/>
            </a:pPr>
            <a:r>
              <a:rPr lang="en-US" sz="2900" u="sng">
                <a:solidFill>
                  <a:srgbClr val="000000"/>
                </a:solidFill>
                <a:latin typeface="Open Sans Light"/>
              </a:rPr>
              <a:t>Permanent Resident Status</a:t>
            </a:r>
            <a:r>
              <a:rPr lang="en-US" sz="2900">
                <a:solidFill>
                  <a:srgbClr val="000000"/>
                </a:solidFill>
                <a:latin typeface="Open Sans Light"/>
              </a:rPr>
              <a:t>/</a:t>
            </a:r>
            <a:r>
              <a:rPr lang="en-US" sz="2900">
                <a:solidFill>
                  <a:srgbClr val="000000"/>
                </a:solidFill>
                <a:latin typeface="Open Sans Light Italics"/>
              </a:rPr>
              <a:t>Residencia Permanente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Open Sans Light Itali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213712" y="7410279"/>
            <a:ext cx="7141133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 Light"/>
              </a:rPr>
              <a:t>1 year of physical presence in the U.S.</a:t>
            </a:r>
          </a:p>
          <a:p>
            <a:pPr algn="ctr">
              <a:lnSpc>
                <a:spcPts val="3780"/>
              </a:lnSpc>
            </a:pPr>
            <a:endParaRPr lang="en-US" sz="270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3508" y="7981644"/>
            <a:ext cx="6748408" cy="101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>
              <a:lnSpc>
                <a:spcPts val="4060"/>
              </a:lnSpc>
              <a:buFont typeface="Arial"/>
              <a:buChar char="•"/>
            </a:pPr>
            <a:r>
              <a:rPr lang="en-US" sz="2900" u="sng">
                <a:solidFill>
                  <a:srgbClr val="000000"/>
                </a:solidFill>
                <a:latin typeface="Open Sans Light"/>
              </a:rPr>
              <a:t>Citizenship</a:t>
            </a:r>
            <a:r>
              <a:rPr lang="en-US" sz="2900">
                <a:solidFill>
                  <a:srgbClr val="000000"/>
                </a:solidFill>
                <a:latin typeface="Open Sans Light"/>
              </a:rPr>
              <a:t>/</a:t>
            </a:r>
            <a:r>
              <a:rPr lang="en-US" sz="2900">
                <a:solidFill>
                  <a:srgbClr val="000000"/>
                </a:solidFill>
                <a:latin typeface="Open Sans Light Italics"/>
              </a:rPr>
              <a:t>Ciudadanía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Open Sans Light Itali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213712" y="8494724"/>
            <a:ext cx="5618662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3" lvl="1" indent="-291467" algn="ctr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 Light"/>
              </a:rPr>
              <a:t>5 years following residency date </a:t>
            </a:r>
          </a:p>
          <a:p>
            <a:pPr algn="ctr">
              <a:lnSpc>
                <a:spcPts val="3780"/>
              </a:lnSpc>
            </a:pPr>
            <a:endParaRPr lang="en-US" sz="2700">
              <a:solidFill>
                <a:srgbClr val="000000"/>
              </a:solidFill>
              <a:latin typeface="Open Sans Light"/>
            </a:endParaRPr>
          </a:p>
        </p:txBody>
      </p:sp>
      <p:grpSp>
        <p:nvGrpSpPr>
          <p:cNvPr id="21" name="Group 2">
            <a:extLst>
              <a:ext uri="{FF2B5EF4-FFF2-40B4-BE49-F238E27FC236}">
                <a16:creationId xmlns:a16="http://schemas.microsoft.com/office/drawing/2014/main" id="{BB11F51A-5CE1-4961-8AED-8FF947BFDCCB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BE017909-584E-4C6D-A605-0D3F442FC8BF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23" name="Picture 5">
            <a:extLst>
              <a:ext uri="{FF2B5EF4-FFF2-40B4-BE49-F238E27FC236}">
                <a16:creationId xmlns:a16="http://schemas.microsoft.com/office/drawing/2014/main" id="{6ED8E1E4-3969-49A9-B347-5E13C71FEB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24" name="AutoShape 6">
            <a:extLst>
              <a:ext uri="{FF2B5EF4-FFF2-40B4-BE49-F238E27FC236}">
                <a16:creationId xmlns:a16="http://schemas.microsoft.com/office/drawing/2014/main" id="{82260F3A-CDF3-4B7C-A32A-43D801690521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10627046-EC00-4CF4-B305-8877D48BF41A}"/>
              </a:ext>
            </a:extLst>
          </p:cNvPr>
          <p:cNvSpPr txBox="1"/>
          <p:nvPr/>
        </p:nvSpPr>
        <p:spPr>
          <a:xfrm>
            <a:off x="17219968" y="9344868"/>
            <a:ext cx="630933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1739" y="2116267"/>
            <a:ext cx="9153070" cy="861532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" y="-1"/>
            <a:ext cx="18288000" cy="2116267"/>
            <a:chOff x="0" y="0"/>
            <a:chExt cx="6281575" cy="7921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81575" cy="792135"/>
            </a:xfrm>
            <a:custGeom>
              <a:avLst/>
              <a:gdLst/>
              <a:ahLst/>
              <a:cxnLst/>
              <a:rect l="l" t="t" r="r" b="b"/>
              <a:pathLst>
                <a:path w="6281575" h="792135">
                  <a:moveTo>
                    <a:pt x="0" y="0"/>
                  </a:moveTo>
                  <a:lnTo>
                    <a:pt x="6281575" y="0"/>
                  </a:lnTo>
                  <a:lnTo>
                    <a:pt x="6281575" y="792135"/>
                  </a:lnTo>
                  <a:lnTo>
                    <a:pt x="0" y="792135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2321672"/>
            <a:ext cx="8808895" cy="840992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129410"/>
            <a:ext cx="17821156" cy="1430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6600" dirty="0">
                <a:solidFill>
                  <a:srgbClr val="FFFFFF"/>
                </a:solidFill>
                <a:latin typeface="Open Sans Extra Bold"/>
              </a:rPr>
              <a:t>Important Dates</a:t>
            </a:r>
            <a:r>
              <a:rPr lang="en-US" sz="6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—</a:t>
            </a:r>
            <a:r>
              <a:rPr lang="en-US" sz="6600" i="1" dirty="0" err="1">
                <a:solidFill>
                  <a:srgbClr val="FFFFFF"/>
                </a:solidFill>
                <a:latin typeface="Open Sans Extra Bold"/>
              </a:rPr>
              <a:t>Fechas</a:t>
            </a:r>
            <a:r>
              <a:rPr lang="en-US" sz="6600" i="1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6600" i="1" dirty="0" err="1">
                <a:solidFill>
                  <a:srgbClr val="FFFFFF"/>
                </a:solidFill>
                <a:latin typeface="Open Sans Extra Bold"/>
              </a:rPr>
              <a:t>Importantes</a:t>
            </a:r>
            <a:endParaRPr lang="en-US" sz="6600" i="1" dirty="0">
              <a:solidFill>
                <a:srgbClr val="FFFFFF"/>
              </a:solidFill>
              <a:latin typeface="Open Sans Extra Bold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F4FA3B-060E-4712-9D4B-7511A8EB83AB}"/>
              </a:ext>
            </a:extLst>
          </p:cNvPr>
          <p:cNvCxnSpPr/>
          <p:nvPr/>
        </p:nvCxnSpPr>
        <p:spPr>
          <a:xfrm>
            <a:off x="9144000" y="2705100"/>
            <a:ext cx="0" cy="7239000"/>
          </a:xfrm>
          <a:prstGeom prst="line">
            <a:avLst/>
          </a:prstGeom>
          <a:ln w="57150">
            <a:solidFill>
              <a:srgbClr val="F58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379020" cy="10287000"/>
            <a:chOff x="0" y="0"/>
            <a:chExt cx="3849199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49200" cy="3479800"/>
            </a:xfrm>
            <a:custGeom>
              <a:avLst/>
              <a:gdLst/>
              <a:ahLst/>
              <a:cxnLst/>
              <a:rect l="l" t="t" r="r" b="b"/>
              <a:pathLst>
                <a:path w="3849200" h="3479800">
                  <a:moveTo>
                    <a:pt x="0" y="0"/>
                  </a:moveTo>
                  <a:lnTo>
                    <a:pt x="3849200" y="0"/>
                  </a:lnTo>
                  <a:lnTo>
                    <a:pt x="38492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3479508" y="5420360"/>
            <a:ext cx="4420005" cy="0"/>
          </a:xfrm>
          <a:prstGeom prst="line">
            <a:avLst/>
          </a:prstGeom>
          <a:ln w="76200" cap="rnd">
            <a:solidFill>
              <a:srgbClr val="F5892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2652903" y="2803103"/>
            <a:ext cx="4674657" cy="467465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8D0E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001060" y="3120214"/>
            <a:ext cx="4046572" cy="404657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78341" y="3897495"/>
            <a:ext cx="2492009" cy="249200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638484" y="2137410"/>
            <a:ext cx="6102053" cy="89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Glacial Indifference"/>
              </a:rPr>
              <a:t>Part III/</a:t>
            </a:r>
            <a:r>
              <a:rPr lang="en-US" sz="5199">
                <a:solidFill>
                  <a:srgbClr val="FFFFFF"/>
                </a:solidFill>
                <a:latin typeface="Glacial Indifference Italics"/>
              </a:rPr>
              <a:t>Parte III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3615" y="3566795"/>
            <a:ext cx="10377785" cy="299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>
                <a:solidFill>
                  <a:srgbClr val="FFFFFF"/>
                </a:solidFill>
                <a:latin typeface="Open Sans Bold"/>
              </a:rPr>
              <a:t>More information</a:t>
            </a:r>
          </a:p>
          <a:p>
            <a:pPr algn="ctr">
              <a:lnSpc>
                <a:spcPts val="12040"/>
              </a:lnSpc>
            </a:pPr>
            <a:endParaRPr lang="en-US" sz="860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-568841" y="5901055"/>
            <a:ext cx="12516703" cy="299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>
                <a:solidFill>
                  <a:srgbClr val="FFFFFF"/>
                </a:solidFill>
                <a:latin typeface="Open Sans Bold Italics"/>
              </a:rPr>
              <a:t>Más Información </a:t>
            </a:r>
          </a:p>
          <a:p>
            <a:pPr algn="ctr">
              <a:lnSpc>
                <a:spcPts val="12040"/>
              </a:lnSpc>
            </a:pPr>
            <a:endParaRPr lang="en-US" sz="8600">
              <a:solidFill>
                <a:srgbClr val="FFFFFF"/>
              </a:solidFill>
              <a:latin typeface="Open Sans Bold Itali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7219968" y="9344868"/>
            <a:ext cx="264197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" y="1160731"/>
            <a:ext cx="10843949" cy="1131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 u="sng" dirty="0" err="1">
                <a:solidFill>
                  <a:srgbClr val="0B6C9D"/>
                </a:solidFill>
                <a:latin typeface="Glacial Indifference Bold"/>
              </a:rPr>
              <a:t>Interpretación</a:t>
            </a:r>
            <a:r>
              <a:rPr lang="en-US" sz="6800" u="sng" dirty="0">
                <a:solidFill>
                  <a:srgbClr val="0B6C9D"/>
                </a:solidFill>
                <a:latin typeface="Glacial Indifference Bold"/>
              </a:rPr>
              <a:t> </a:t>
            </a:r>
            <a:r>
              <a:rPr lang="en-US" sz="6800" u="sng" dirty="0" err="1">
                <a:solidFill>
                  <a:srgbClr val="0B6C9D"/>
                </a:solidFill>
                <a:latin typeface="Glacial Indifference Bold"/>
              </a:rPr>
              <a:t>en</a:t>
            </a:r>
            <a:r>
              <a:rPr lang="en-US" sz="6800" u="sng" dirty="0">
                <a:solidFill>
                  <a:srgbClr val="0B6C9D"/>
                </a:solidFill>
                <a:latin typeface="Glacial Indifference Bold"/>
              </a:rPr>
              <a:t> </a:t>
            </a:r>
            <a:r>
              <a:rPr lang="en-US" sz="6800" u="sng" dirty="0" err="1">
                <a:solidFill>
                  <a:srgbClr val="0B6C9D"/>
                </a:solidFill>
                <a:latin typeface="Glacial Indifference Bold"/>
              </a:rPr>
              <a:t>español</a:t>
            </a:r>
            <a:endParaRPr lang="en-US" sz="6800" u="sng" dirty="0">
              <a:solidFill>
                <a:srgbClr val="0B6C9D"/>
              </a:solidFill>
              <a:latin typeface="Glacial Indifference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77407" y="2392983"/>
            <a:ext cx="5888236" cy="87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F58921"/>
                </a:solidFill>
                <a:latin typeface="Open Sans Bold Italics"/>
              </a:rPr>
              <a:t>A </a:t>
            </a:r>
            <a:r>
              <a:rPr lang="en-US" sz="5199" dirty="0" err="1">
                <a:solidFill>
                  <a:srgbClr val="F58921"/>
                </a:solidFill>
                <a:latin typeface="Open Sans Bold Italics"/>
              </a:rPr>
              <a:t>través</a:t>
            </a:r>
            <a:r>
              <a:rPr lang="en-US" sz="5199" dirty="0">
                <a:solidFill>
                  <a:srgbClr val="F58921"/>
                </a:solidFill>
                <a:latin typeface="Open Sans Bold Italics"/>
              </a:rPr>
              <a:t> de Zoom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40011C-2ABB-42FC-AD34-128EB9808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5396234"/>
            <a:ext cx="3830889" cy="2540046"/>
          </a:xfrm>
          <a:prstGeom prst="rect">
            <a:avLst/>
          </a:prstGeom>
        </p:spPr>
      </p:pic>
      <p:sp>
        <p:nvSpPr>
          <p:cNvPr id="19" name="TextBox 14">
            <a:extLst>
              <a:ext uri="{FF2B5EF4-FFF2-40B4-BE49-F238E27FC236}">
                <a16:creationId xmlns:a16="http://schemas.microsoft.com/office/drawing/2014/main" id="{D243C4E0-5E40-4756-9CF9-C4E52145520A}"/>
              </a:ext>
            </a:extLst>
          </p:cNvPr>
          <p:cNvSpPr txBox="1"/>
          <p:nvPr/>
        </p:nvSpPr>
        <p:spPr>
          <a:xfrm>
            <a:off x="9982200" y="3943706"/>
            <a:ext cx="8865971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4000" dirty="0">
                <a:solidFill>
                  <a:srgbClr val="0B6C9D"/>
                </a:solidFill>
                <a:latin typeface="Glacial Indifference Italics"/>
              </a:rPr>
              <a:t>2. </a:t>
            </a:r>
            <a:r>
              <a:rPr lang="en-US" sz="4000" dirty="0" err="1">
                <a:solidFill>
                  <a:srgbClr val="0B6C9D"/>
                </a:solidFill>
                <a:latin typeface="Glacial Indifference Italics"/>
              </a:rPr>
              <a:t>Seleccione</a:t>
            </a:r>
            <a:r>
              <a:rPr lang="en-US" sz="4000" dirty="0">
                <a:solidFill>
                  <a:srgbClr val="0B6C9D"/>
                </a:solidFill>
                <a:latin typeface="Glacial Indifference Italics"/>
              </a:rPr>
              <a:t> “Spanish”</a:t>
            </a:r>
            <a:endParaRPr lang="en-US" sz="4000" dirty="0">
              <a:solidFill>
                <a:srgbClr val="0B6C9D"/>
              </a:solidFill>
              <a:latin typeface="Glacial Indifference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AAE700-4B49-4B1E-A6C9-727C66486D75}"/>
              </a:ext>
            </a:extLst>
          </p:cNvPr>
          <p:cNvGrpSpPr/>
          <p:nvPr/>
        </p:nvGrpSpPr>
        <p:grpSpPr>
          <a:xfrm>
            <a:off x="1177407" y="5396234"/>
            <a:ext cx="8418846" cy="2988637"/>
            <a:chOff x="1981200" y="4300887"/>
            <a:chExt cx="7658937" cy="256110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30A2199-3586-49F2-BEE6-78ABAC316EA2}"/>
                </a:ext>
              </a:extLst>
            </p:cNvPr>
            <p:cNvGrpSpPr/>
            <p:nvPr/>
          </p:nvGrpSpPr>
          <p:grpSpPr>
            <a:xfrm>
              <a:off x="1981200" y="4300887"/>
              <a:ext cx="7658937" cy="2447157"/>
              <a:chOff x="1600200" y="4935277"/>
              <a:chExt cx="7658937" cy="2447157"/>
            </a:xfrm>
          </p:grpSpPr>
          <p:pic>
            <p:nvPicPr>
              <p:cNvPr id="1028" name="Picture 4" descr="Providing Interpretation for Zoom Meetings - CIT - Wiki.nus">
                <a:extLst>
                  <a:ext uri="{FF2B5EF4-FFF2-40B4-BE49-F238E27FC236}">
                    <a16:creationId xmlns:a16="http://schemas.microsoft.com/office/drawing/2014/main" id="{B18D2453-773D-4ED0-BF6F-CE145EA46A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4935278"/>
                <a:ext cx="7658937" cy="2447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2E2EE26-A6DA-4999-BC68-BC7A780874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499" t="2514" r="1" b="26579"/>
              <a:stretch/>
            </p:blipFill>
            <p:spPr>
              <a:xfrm>
                <a:off x="6029412" y="4935277"/>
                <a:ext cx="2352588" cy="1702829"/>
              </a:xfrm>
              <a:prstGeom prst="rect">
                <a:avLst/>
              </a:prstGeom>
            </p:spPr>
          </p:pic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334B985-CBF1-4FAC-9DF0-058BF316EE67}"/>
                </a:ext>
              </a:extLst>
            </p:cNvPr>
            <p:cNvSpPr/>
            <p:nvPr/>
          </p:nvSpPr>
          <p:spPr>
            <a:xfrm>
              <a:off x="6334212" y="5878730"/>
              <a:ext cx="1392407" cy="9832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14">
            <a:extLst>
              <a:ext uri="{FF2B5EF4-FFF2-40B4-BE49-F238E27FC236}">
                <a16:creationId xmlns:a16="http://schemas.microsoft.com/office/drawing/2014/main" id="{E7440C6F-DAC3-4DB1-8189-5AECABA1815C}"/>
              </a:ext>
            </a:extLst>
          </p:cNvPr>
          <p:cNvSpPr txBox="1"/>
          <p:nvPr/>
        </p:nvSpPr>
        <p:spPr>
          <a:xfrm>
            <a:off x="914400" y="3943706"/>
            <a:ext cx="10287000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4000" dirty="0">
                <a:solidFill>
                  <a:srgbClr val="0B6C9D"/>
                </a:solidFill>
                <a:latin typeface="Glacial Indifference Italics"/>
              </a:rPr>
              <a:t>1. </a:t>
            </a:r>
            <a:r>
              <a:rPr lang="en-US" sz="4000" dirty="0" err="1">
                <a:solidFill>
                  <a:srgbClr val="0B6C9D"/>
                </a:solidFill>
                <a:latin typeface="Glacial Indifference Italics"/>
              </a:rPr>
              <a:t>Haga</a:t>
            </a:r>
            <a:r>
              <a:rPr lang="en-US" sz="4000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4000" dirty="0" err="1">
                <a:solidFill>
                  <a:srgbClr val="0B6C9D"/>
                </a:solidFill>
                <a:latin typeface="Glacial Indifference Italics"/>
              </a:rPr>
              <a:t>clic</a:t>
            </a:r>
            <a:r>
              <a:rPr lang="en-US" sz="4000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4000" dirty="0" err="1">
                <a:solidFill>
                  <a:srgbClr val="0B6C9D"/>
                </a:solidFill>
                <a:latin typeface="Glacial Indifference Italics"/>
              </a:rPr>
              <a:t>en</a:t>
            </a:r>
            <a:r>
              <a:rPr lang="en-US" sz="4000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4000" dirty="0" err="1">
                <a:solidFill>
                  <a:srgbClr val="0B6C9D"/>
                </a:solidFill>
                <a:latin typeface="Glacial Indifference Italics"/>
              </a:rPr>
              <a:t>el</a:t>
            </a:r>
            <a:r>
              <a:rPr lang="en-US" sz="4000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4000" dirty="0" err="1">
                <a:solidFill>
                  <a:srgbClr val="0B6C9D"/>
                </a:solidFill>
                <a:latin typeface="Glacial Indifference Italics"/>
              </a:rPr>
              <a:t>botón</a:t>
            </a:r>
            <a:r>
              <a:rPr lang="en-US" sz="4000" dirty="0">
                <a:solidFill>
                  <a:srgbClr val="0B6C9D"/>
                </a:solidFill>
                <a:latin typeface="Glacial Indifference Italics"/>
              </a:rPr>
              <a:t> de </a:t>
            </a:r>
            <a:r>
              <a:rPr lang="en-US" sz="4000" dirty="0" err="1">
                <a:solidFill>
                  <a:srgbClr val="0B6C9D"/>
                </a:solidFill>
                <a:latin typeface="Glacial Indifference Italics"/>
              </a:rPr>
              <a:t>interpretación</a:t>
            </a:r>
            <a:r>
              <a:rPr lang="en-US" sz="4000" dirty="0">
                <a:solidFill>
                  <a:srgbClr val="0B6C9D"/>
                </a:solidFill>
                <a:latin typeface="Glacial Indifference Italics"/>
              </a:rPr>
              <a:t> </a:t>
            </a:r>
            <a:endParaRPr lang="en-US" sz="4000" dirty="0">
              <a:solidFill>
                <a:srgbClr val="0B6C9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4067582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1842" y="9359758"/>
            <a:ext cx="2208351" cy="64318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400000">
            <a:off x="16294764" y="9643249"/>
            <a:ext cx="64318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970877" y="711197"/>
            <a:ext cx="2992949" cy="26174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341539" y="6216883"/>
            <a:ext cx="8421112" cy="310025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963827" y="9231415"/>
            <a:ext cx="57470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Glacial Indifference Bold"/>
              </a:rPr>
              <a:t>16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1516982" y="577847"/>
            <a:ext cx="15608824" cy="2409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u="sng" dirty="0">
                <a:solidFill>
                  <a:srgbClr val="0B6C9D"/>
                </a:solidFill>
                <a:latin typeface="Glacial Indifference Bold"/>
              </a:rPr>
              <a:t>You have the right to work</a:t>
            </a:r>
          </a:p>
          <a:p>
            <a:pPr algn="ctr">
              <a:lnSpc>
                <a:spcPts val="9660"/>
              </a:lnSpc>
            </a:pPr>
            <a:r>
              <a:rPr lang="en-US" sz="6900" dirty="0">
                <a:solidFill>
                  <a:srgbClr val="0B6C9D"/>
                </a:solidFill>
                <a:latin typeface="Glacial Indifference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1037718" y="1730855"/>
            <a:ext cx="14529331" cy="115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4"/>
              </a:lnSpc>
            </a:pPr>
            <a:r>
              <a:rPr lang="en-US" sz="6695" dirty="0">
                <a:solidFill>
                  <a:srgbClr val="0B6C9D"/>
                </a:solidFill>
                <a:latin typeface="Glacial Indifference Italics"/>
              </a:rPr>
              <a:t>Tiene </a:t>
            </a:r>
            <a:r>
              <a:rPr lang="en-US" sz="6695" dirty="0" err="1">
                <a:solidFill>
                  <a:srgbClr val="0B6C9D"/>
                </a:solidFill>
                <a:latin typeface="Glacial Indifference Italics"/>
              </a:rPr>
              <a:t>el</a:t>
            </a:r>
            <a:r>
              <a:rPr lang="en-US" sz="6695" dirty="0">
                <a:solidFill>
                  <a:srgbClr val="0B6C9D"/>
                </a:solidFill>
                <a:latin typeface="Glacial Indifference Italics"/>
              </a:rPr>
              <a:t> derecho de </a:t>
            </a:r>
            <a:r>
              <a:rPr lang="en-US" sz="6695" dirty="0" err="1">
                <a:solidFill>
                  <a:srgbClr val="0B6C9D"/>
                </a:solidFill>
                <a:latin typeface="Glacial Indifference Italics"/>
              </a:rPr>
              <a:t>trabajar</a:t>
            </a:r>
            <a:endParaRPr lang="en-US" sz="6695" dirty="0">
              <a:solidFill>
                <a:srgbClr val="0B6C9D"/>
              </a:solidFill>
              <a:latin typeface="Glacial Indifference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51532" y="3195589"/>
            <a:ext cx="12864468" cy="1186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Glacial Indifference"/>
              </a:rPr>
              <a:t>With asylum, your automatic work authorization </a:t>
            </a:r>
            <a:r>
              <a:rPr lang="en-US" sz="3399" dirty="0">
                <a:solidFill>
                  <a:srgbClr val="000000"/>
                </a:solidFill>
                <a:latin typeface="Glacial Indifference Bold"/>
              </a:rPr>
              <a:t>does not expire</a:t>
            </a:r>
            <a:r>
              <a:rPr lang="en-US" sz="3399" dirty="0">
                <a:solidFill>
                  <a:srgbClr val="000000"/>
                </a:solidFill>
                <a:latin typeface="Glacial Indifference"/>
              </a:rPr>
              <a:t>. 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64812" y="3956685"/>
            <a:ext cx="13931503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lacial Indifference Italics"/>
              </a:rPr>
              <a:t>Los asilados tienen autorización automática de trabajo </a:t>
            </a:r>
            <a:r>
              <a:rPr lang="en-US" sz="3399">
                <a:solidFill>
                  <a:srgbClr val="000000"/>
                </a:solidFill>
                <a:latin typeface="Glacial Indifference Bold Italics"/>
              </a:rPr>
              <a:t>que no expira</a:t>
            </a:r>
            <a:r>
              <a:rPr lang="en-US" sz="3399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51117" y="4836730"/>
            <a:ext cx="17259300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lacial Indifference Bold"/>
              </a:rPr>
              <a:t>Filling out the Form I-9 (Employment Eligibility Verification)/ 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lacial Indifference Bold"/>
              </a:rPr>
              <a:t>       </a:t>
            </a:r>
            <a:r>
              <a:rPr lang="en-US" sz="3399">
                <a:solidFill>
                  <a:srgbClr val="000000"/>
                </a:solidFill>
                <a:latin typeface="Glacial Indifference Italics"/>
              </a:rPr>
              <a:t>Llenando el Formulario I-9 (Verificación de elegibilidad de empleo)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64812" y="6671637"/>
            <a:ext cx="7513703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lacial Indifference"/>
              </a:rPr>
              <a:t>Asylees should check “Alien authorized to work” on the Form I-9 and write “N/A” in the expiration date field because asylees do not need to list an expiration date</a:t>
            </a: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E1C0FA6C-2397-42B5-A4F0-4F1F7C593926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A1C1E57F-E374-400D-AE63-27E5EC521A16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17" name="Picture 5">
            <a:extLst>
              <a:ext uri="{FF2B5EF4-FFF2-40B4-BE49-F238E27FC236}">
                <a16:creationId xmlns:a16="http://schemas.microsoft.com/office/drawing/2014/main" id="{975FBC0B-1877-416C-B4CC-854EFB9E0D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18" name="AutoShape 6">
            <a:extLst>
              <a:ext uri="{FF2B5EF4-FFF2-40B4-BE49-F238E27FC236}">
                <a16:creationId xmlns:a16="http://schemas.microsoft.com/office/drawing/2014/main" id="{1A971832-B0CB-4E90-9C5E-874C08B63116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5C79E5F9-A665-4177-ADA3-747DEECEC04E}"/>
              </a:ext>
            </a:extLst>
          </p:cNvPr>
          <p:cNvSpPr txBox="1"/>
          <p:nvPr/>
        </p:nvSpPr>
        <p:spPr>
          <a:xfrm>
            <a:off x="17219968" y="9344868"/>
            <a:ext cx="687031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1842" y="9359758"/>
            <a:ext cx="2208351" cy="64318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400000">
            <a:off x="16294764" y="9643249"/>
            <a:ext cx="64318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8880" y="3453051"/>
            <a:ext cx="4122253" cy="34214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22286" y="3412479"/>
            <a:ext cx="5522277" cy="34620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413095" y="3658502"/>
            <a:ext cx="4846205" cy="292942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963827" y="9231415"/>
            <a:ext cx="542420" cy="750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18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2859" y="393614"/>
            <a:ext cx="15608824" cy="2409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u="sng" dirty="0">
                <a:solidFill>
                  <a:srgbClr val="0B6C9D"/>
                </a:solidFill>
                <a:latin typeface="Glacial Indifference Bold"/>
              </a:rPr>
              <a:t>What Documents Do I Need for Work?</a:t>
            </a:r>
          </a:p>
          <a:p>
            <a:pPr algn="ctr">
              <a:lnSpc>
                <a:spcPts val="9660"/>
              </a:lnSpc>
            </a:pPr>
            <a:r>
              <a:rPr lang="en-US" sz="6900" dirty="0">
                <a:solidFill>
                  <a:srgbClr val="0B6C9D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743256" y="1569633"/>
            <a:ext cx="14091842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dirty="0">
                <a:solidFill>
                  <a:srgbClr val="0B6C9D"/>
                </a:solidFill>
                <a:latin typeface="Glacial Indifference Bold"/>
              </a:rPr>
              <a:t>If you do not have an EAD (work permit):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1769957" y="2298613"/>
            <a:ext cx="15118543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B6C9D"/>
                </a:solidFill>
                <a:latin typeface="Glacial Indifference Italics"/>
              </a:rPr>
              <a:t>Si no tiene un EAD (permiso de trabajo)</a:t>
            </a:r>
            <a:r>
              <a:rPr lang="en-US" sz="100">
                <a:solidFill>
                  <a:srgbClr val="0B6C9D"/>
                </a:solidFill>
                <a:latin typeface="Arimo"/>
              </a:rPr>
              <a:t>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6862" y="7231956"/>
            <a:ext cx="14633126" cy="1790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I-94 (with asylum stamp) + Photo ID + Social Security Card</a:t>
            </a:r>
          </a:p>
          <a:p>
            <a:pPr algn="ctr">
              <a:lnSpc>
                <a:spcPts val="4759"/>
              </a:lnSpc>
            </a:pPr>
            <a:r>
              <a:rPr lang="en-US" sz="29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I-94 (con </a:t>
            </a:r>
            <a:r>
              <a:rPr lang="en-US" sz="29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</a:t>
            </a:r>
            <a:r>
              <a:rPr lang="en-US" sz="29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sello</a:t>
            </a:r>
            <a:r>
              <a:rPr lang="en-US" sz="29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9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asilo</a:t>
            </a:r>
            <a:r>
              <a:rPr lang="en-US" sz="29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+ </a:t>
            </a:r>
            <a:r>
              <a:rPr lang="en-US" sz="29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Identificación</a:t>
            </a:r>
            <a:r>
              <a:rPr lang="en-US" sz="29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 </a:t>
            </a:r>
            <a:r>
              <a:rPr lang="en-US" sz="29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foto</a:t>
            </a:r>
            <a:r>
              <a:rPr lang="en-US" sz="29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+ Seguro Social</a:t>
            </a:r>
          </a:p>
          <a:p>
            <a:pPr algn="ctr">
              <a:lnSpc>
                <a:spcPts val="4759"/>
              </a:lnSpc>
            </a:pPr>
            <a:endParaRPr lang="en-US" sz="1200" dirty="0">
              <a:solidFill>
                <a:srgbClr val="000000"/>
              </a:solidFill>
              <a:latin typeface="Arimo"/>
            </a:endParaRP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B938CDC1-00B7-4FC9-B81B-1FC3F673FD6F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6F2EEB6E-47C9-40BE-90C0-56A96A57F9ED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16" name="Picture 5">
            <a:extLst>
              <a:ext uri="{FF2B5EF4-FFF2-40B4-BE49-F238E27FC236}">
                <a16:creationId xmlns:a16="http://schemas.microsoft.com/office/drawing/2014/main" id="{80AC5B65-8969-408A-A276-6064309E6D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17" name="AutoShape 6">
            <a:extLst>
              <a:ext uri="{FF2B5EF4-FFF2-40B4-BE49-F238E27FC236}">
                <a16:creationId xmlns:a16="http://schemas.microsoft.com/office/drawing/2014/main" id="{C890AC5C-B3C4-4D89-B2FF-25927244AEB9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63E0D521-5364-4EC9-804B-DDAC4293AB52}"/>
              </a:ext>
            </a:extLst>
          </p:cNvPr>
          <p:cNvSpPr txBox="1"/>
          <p:nvPr/>
        </p:nvSpPr>
        <p:spPr>
          <a:xfrm>
            <a:off x="17219968" y="9344868"/>
            <a:ext cx="542418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1842" y="9359758"/>
            <a:ext cx="2208351" cy="64318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400000">
            <a:off x="16294764" y="9643249"/>
            <a:ext cx="64318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3637"/>
          <a:stretch>
            <a:fillRect/>
          </a:stretch>
        </p:blipFill>
        <p:spPr>
          <a:xfrm>
            <a:off x="11620778" y="2575507"/>
            <a:ext cx="4350905" cy="28760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20778" y="5798745"/>
            <a:ext cx="4350905" cy="289778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963827" y="9231415"/>
            <a:ext cx="61297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Glacial Indifference Bold"/>
              </a:rPr>
              <a:t>18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3317" y="671460"/>
            <a:ext cx="15608824" cy="2409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400" u="sng" dirty="0">
                <a:solidFill>
                  <a:srgbClr val="0B6C9D"/>
                </a:solidFill>
                <a:latin typeface="Glacial Indifference Bold"/>
              </a:rPr>
              <a:t>What Documents Do I Need for Work?</a:t>
            </a:r>
          </a:p>
          <a:p>
            <a:pPr algn="ctr">
              <a:lnSpc>
                <a:spcPts val="9660"/>
              </a:lnSpc>
            </a:pPr>
            <a:r>
              <a:rPr lang="en-US" sz="6900" dirty="0">
                <a:solidFill>
                  <a:srgbClr val="0B6C9D"/>
                </a:solidFill>
                <a:latin typeface="Glacial Indifference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2400" y="2746920"/>
            <a:ext cx="12199779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dirty="0">
                <a:solidFill>
                  <a:srgbClr val="0B6C9D"/>
                </a:solidFill>
                <a:latin typeface="Glacial Indifference Bold"/>
              </a:rPr>
              <a:t>If you have an EAD (work permit):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874301" y="3466375"/>
            <a:ext cx="14529331" cy="83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4"/>
              </a:lnSpc>
            </a:pPr>
            <a:r>
              <a:rPr lang="en-US" sz="4795" dirty="0">
                <a:solidFill>
                  <a:srgbClr val="0B6C9D"/>
                </a:solidFill>
                <a:latin typeface="Glacial Indifference Italics"/>
              </a:rPr>
              <a:t>Si </a:t>
            </a:r>
            <a:r>
              <a:rPr lang="en-US" sz="4795" dirty="0" err="1">
                <a:solidFill>
                  <a:srgbClr val="0B6C9D"/>
                </a:solidFill>
                <a:latin typeface="Glacial Indifference Italics"/>
              </a:rPr>
              <a:t>tiene</a:t>
            </a:r>
            <a:r>
              <a:rPr lang="en-US" sz="4795" dirty="0">
                <a:solidFill>
                  <a:srgbClr val="0B6C9D"/>
                </a:solidFill>
                <a:latin typeface="Glacial Indifference Italics"/>
              </a:rPr>
              <a:t> un EAD (</a:t>
            </a:r>
            <a:r>
              <a:rPr lang="en-US" sz="4795" dirty="0" err="1">
                <a:solidFill>
                  <a:srgbClr val="0B6C9D"/>
                </a:solidFill>
                <a:latin typeface="Glacial Indifference Italics"/>
              </a:rPr>
              <a:t>permiso</a:t>
            </a:r>
            <a:r>
              <a:rPr lang="en-US" sz="4795" dirty="0">
                <a:solidFill>
                  <a:srgbClr val="0B6C9D"/>
                </a:solidFill>
                <a:latin typeface="Glacial Indifference Italics"/>
              </a:rPr>
              <a:t> de </a:t>
            </a:r>
            <a:r>
              <a:rPr lang="en-US" sz="4795" dirty="0" err="1">
                <a:solidFill>
                  <a:srgbClr val="0B6C9D"/>
                </a:solidFill>
                <a:latin typeface="Glacial Indifference Italics"/>
              </a:rPr>
              <a:t>trabajo</a:t>
            </a:r>
            <a:r>
              <a:rPr lang="en-US" sz="4795" dirty="0">
                <a:solidFill>
                  <a:srgbClr val="0B6C9D"/>
                </a:solidFill>
                <a:latin typeface="Glacial Indifference Italics"/>
              </a:rPr>
              <a:t>)</a:t>
            </a:r>
            <a:r>
              <a:rPr lang="en-US" sz="108" dirty="0">
                <a:solidFill>
                  <a:srgbClr val="0B6C9D"/>
                </a:solidFill>
                <a:latin typeface="Arimo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18973" y="4903613"/>
            <a:ext cx="9531682" cy="359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lacial Indifference Bold"/>
              </a:rPr>
              <a:t>Employment Authorization Document (EAD)/</a:t>
            </a:r>
            <a:r>
              <a:rPr lang="en-US" sz="3399" dirty="0" err="1">
                <a:solidFill>
                  <a:srgbClr val="000000"/>
                </a:solidFill>
                <a:latin typeface="Glacial Indifference Italics"/>
              </a:rPr>
              <a:t>Documento</a:t>
            </a:r>
            <a:r>
              <a:rPr lang="en-US" sz="3399" dirty="0">
                <a:solidFill>
                  <a:srgbClr val="000000"/>
                </a:solidFill>
                <a:latin typeface="Glacial Indifference Italics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Glacial Indifference Italics"/>
              </a:rPr>
              <a:t>autorización</a:t>
            </a:r>
            <a:r>
              <a:rPr lang="en-US" sz="3399" dirty="0">
                <a:solidFill>
                  <a:srgbClr val="000000"/>
                </a:solidFill>
                <a:latin typeface="Glacial Indifference Italics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Glacial Indifference Italics"/>
              </a:rPr>
              <a:t>empleo</a:t>
            </a:r>
            <a:r>
              <a:rPr lang="en-US" sz="3399" dirty="0">
                <a:solidFill>
                  <a:srgbClr val="000000"/>
                </a:solidFill>
                <a:latin typeface="Glacial Indifference Italics"/>
              </a:rPr>
              <a:t> (EAD)</a:t>
            </a:r>
          </a:p>
          <a:p>
            <a:pPr algn="ctr">
              <a:lnSpc>
                <a:spcPts val="4759"/>
              </a:lnSpc>
            </a:pPr>
            <a:r>
              <a:rPr lang="en-US" sz="3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+ </a:t>
            </a:r>
          </a:p>
          <a:p>
            <a:pPr algn="ctr">
              <a:lnSpc>
                <a:spcPts val="4759"/>
              </a:lnSpc>
            </a:pPr>
            <a:r>
              <a:rPr lang="en-US" sz="3400" b="1" i="0" u="none" strike="noStrike" dirty="0">
                <a:solidFill>
                  <a:srgbClr val="000000"/>
                </a:solidFill>
                <a:effectLst/>
              </a:rPr>
              <a:t>Social Security Card</a:t>
            </a:r>
            <a:r>
              <a:rPr lang="en-US" sz="34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en-US" sz="3400" i="1" dirty="0" err="1">
                <a:solidFill>
                  <a:srgbClr val="000000"/>
                </a:solidFill>
                <a:latin typeface="Glacial Indifference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Tarjeta</a:t>
            </a:r>
            <a:r>
              <a:rPr lang="en-US" sz="3400" i="1" dirty="0">
                <a:solidFill>
                  <a:srgbClr val="000000"/>
                </a:solidFill>
                <a:latin typeface="Glacial Indifference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3400" i="1" dirty="0" err="1">
                <a:solidFill>
                  <a:srgbClr val="000000"/>
                </a:solidFill>
                <a:latin typeface="Glacial Indifference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seguro</a:t>
            </a:r>
            <a:r>
              <a:rPr lang="en-US" sz="3400" i="1" dirty="0">
                <a:solidFill>
                  <a:srgbClr val="000000"/>
                </a:solidFill>
                <a:latin typeface="Glacial Indifference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social</a:t>
            </a:r>
          </a:p>
          <a:p>
            <a:pPr algn="ctr">
              <a:lnSpc>
                <a:spcPts val="4759"/>
              </a:lnSpc>
            </a:pPr>
            <a:endParaRPr lang="en-US" sz="1200" dirty="0">
              <a:solidFill>
                <a:srgbClr val="000000"/>
              </a:solidFill>
              <a:latin typeface="Glacial Indifference Italics"/>
            </a:endParaRP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747EEDFF-784C-4E11-8AF6-98AFC6332976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4922D9E3-F0FD-47B5-9843-C81A75859BCC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87AFA69E-7CB6-4944-A4E1-05F2B90B5F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16" name="AutoShape 6">
            <a:extLst>
              <a:ext uri="{FF2B5EF4-FFF2-40B4-BE49-F238E27FC236}">
                <a16:creationId xmlns:a16="http://schemas.microsoft.com/office/drawing/2014/main" id="{8F22053A-31EE-417C-B419-910D012503BA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9EE51FE0-431A-428A-A996-0AAE786D948E}"/>
              </a:ext>
            </a:extLst>
          </p:cNvPr>
          <p:cNvSpPr txBox="1"/>
          <p:nvPr/>
        </p:nvSpPr>
        <p:spPr>
          <a:xfrm>
            <a:off x="17219968" y="9344868"/>
            <a:ext cx="704306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22021"/>
            <a:ext cx="18288000" cy="1264979"/>
            <a:chOff x="0" y="0"/>
            <a:chExt cx="6381230" cy="18198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1842" y="9359758"/>
            <a:ext cx="2208351" cy="64318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400000">
            <a:off x="16294764" y="9643249"/>
            <a:ext cx="64318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6963827" y="9231415"/>
            <a:ext cx="61297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 Bold"/>
                <a:ea typeface="+mn-ea"/>
                <a:cs typeface="+mn-cs"/>
              </a:rPr>
              <a:t>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3400" y="1923486"/>
            <a:ext cx="12199779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B6C9D"/>
                </a:solidFill>
                <a:effectLst/>
                <a:uLnTx/>
                <a:uFillTx/>
                <a:latin typeface="Glacial Indifference Bold"/>
                <a:ea typeface="+mn-ea"/>
                <a:cs typeface="+mn-cs"/>
              </a:rPr>
              <a:t>If you have permanent residency: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28800" y="7997149"/>
            <a:ext cx="14630400" cy="570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9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lacial Indifference Bold"/>
                <a:ea typeface="+mn-ea"/>
                <a:cs typeface="+mn-cs"/>
              </a:rPr>
              <a:t>Permanent Resident Card</a:t>
            </a:r>
            <a:r>
              <a:rPr kumimoji="0" lang="en-US" sz="3399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lacial Indifference Bold"/>
                <a:ea typeface="+mn-ea"/>
                <a:cs typeface="+mn-cs"/>
              </a:rPr>
              <a:t>/</a:t>
            </a:r>
            <a:r>
              <a:rPr kumimoji="0" lang="en-US" sz="3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lacial Indifference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Tarjeta</a:t>
            </a:r>
            <a:r>
              <a:rPr kumimoji="0" lang="en-US" sz="3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lacial Indifference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residencia </a:t>
            </a:r>
            <a:r>
              <a:rPr kumimoji="0" lang="en-US" sz="3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lacial Indifference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permanente</a:t>
            </a:r>
            <a:r>
              <a:rPr kumimoji="0" lang="en-US" sz="3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lacial Indifference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kumimoji="0" lang="en-US" sz="120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lacial Indifference" panose="020B0604020202020204" charset="0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BE236F-82B8-4667-8304-30F49ED33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46687"/>
            <a:ext cx="5802882" cy="36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D55317EE-64CE-4335-AB15-FA48DE68DF8C}"/>
              </a:ext>
            </a:extLst>
          </p:cNvPr>
          <p:cNvSpPr txBox="1"/>
          <p:nvPr/>
        </p:nvSpPr>
        <p:spPr>
          <a:xfrm>
            <a:off x="1219200" y="514587"/>
            <a:ext cx="15608824" cy="2409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400" u="sng" dirty="0">
                <a:solidFill>
                  <a:srgbClr val="0B6C9D"/>
                </a:solidFill>
                <a:latin typeface="Glacial Indifference Bold"/>
              </a:rPr>
              <a:t>What Documents Do I Need for Work?</a:t>
            </a:r>
          </a:p>
          <a:p>
            <a:pPr algn="ctr">
              <a:lnSpc>
                <a:spcPts val="9660"/>
              </a:lnSpc>
            </a:pPr>
            <a:r>
              <a:rPr lang="en-US" sz="6900" dirty="0">
                <a:solidFill>
                  <a:srgbClr val="0B6C9D"/>
                </a:solidFill>
                <a:latin typeface="Glacial Indifference Bold"/>
              </a:rPr>
              <a:t> 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4BBDD488-6D41-4EF7-8F3D-FEE9FE5C4DC5}"/>
              </a:ext>
            </a:extLst>
          </p:cNvPr>
          <p:cNvSpPr txBox="1"/>
          <p:nvPr/>
        </p:nvSpPr>
        <p:spPr>
          <a:xfrm>
            <a:off x="-1219200" y="2758694"/>
            <a:ext cx="14529331" cy="795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4"/>
              </a:lnSpc>
            </a:pPr>
            <a:r>
              <a:rPr lang="en-US" sz="4795" dirty="0">
                <a:solidFill>
                  <a:srgbClr val="0B6C9D"/>
                </a:solidFill>
                <a:latin typeface="Glacial Indifference Italics"/>
              </a:rPr>
              <a:t>Si </a:t>
            </a:r>
            <a:r>
              <a:rPr lang="en-US" sz="4795" dirty="0" err="1">
                <a:solidFill>
                  <a:srgbClr val="0B6C9D"/>
                </a:solidFill>
                <a:latin typeface="Glacial Indifference Italics"/>
              </a:rPr>
              <a:t>tiene</a:t>
            </a:r>
            <a:r>
              <a:rPr lang="en-US" sz="4795" dirty="0">
                <a:solidFill>
                  <a:srgbClr val="0B6C9D"/>
                </a:solidFill>
                <a:latin typeface="Glacial Indifference Italics"/>
              </a:rPr>
              <a:t> residencia </a:t>
            </a:r>
            <a:r>
              <a:rPr lang="en-US" sz="4795" dirty="0" err="1">
                <a:solidFill>
                  <a:srgbClr val="0B6C9D"/>
                </a:solidFill>
                <a:latin typeface="Glacial Indifference Italics"/>
              </a:rPr>
              <a:t>permanente</a:t>
            </a:r>
            <a:r>
              <a:rPr lang="en-US" sz="4795" dirty="0">
                <a:solidFill>
                  <a:srgbClr val="0B6C9D"/>
                </a:solidFill>
                <a:latin typeface="Glacial Indifference Italics"/>
              </a:rPr>
              <a:t>:</a:t>
            </a:r>
            <a:endParaRPr lang="en-US" sz="108" dirty="0">
              <a:solidFill>
                <a:srgbClr val="0B6C9D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2062840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37973" y="6115473"/>
            <a:ext cx="11754913" cy="320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91842" y="9359758"/>
            <a:ext cx="2208351" cy="643182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0000">
            <a:off x="16294764" y="9643249"/>
            <a:ext cx="64318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6963827" y="9231415"/>
            <a:ext cx="575624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Glacial Indifference Bold"/>
              </a:rPr>
              <a:t>19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8263" y="741622"/>
            <a:ext cx="17316298" cy="1979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80"/>
              </a:lnSpc>
            </a:pPr>
            <a:r>
              <a:rPr lang="en-US" sz="5700" u="sng" dirty="0">
                <a:solidFill>
                  <a:srgbClr val="0B6C9D"/>
                </a:solidFill>
                <a:latin typeface="Glacial Indifference Bold"/>
              </a:rPr>
              <a:t>What if someone tells me I am not allowed to work?</a:t>
            </a:r>
          </a:p>
          <a:p>
            <a:pPr>
              <a:lnSpc>
                <a:spcPts val="7980"/>
              </a:lnSpc>
            </a:pPr>
            <a:r>
              <a:rPr lang="en-US" sz="5700" dirty="0">
                <a:solidFill>
                  <a:srgbClr val="0B6C9D"/>
                </a:solidFill>
                <a:latin typeface="Glacial Indifference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5851" y="1705280"/>
            <a:ext cx="17316298" cy="969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74"/>
              </a:lnSpc>
            </a:pPr>
            <a:r>
              <a:rPr lang="en-US" sz="5695" dirty="0">
                <a:solidFill>
                  <a:srgbClr val="0B6C9D"/>
                </a:solidFill>
                <a:latin typeface="Glacial Indifference Italics"/>
              </a:rPr>
              <a:t>¿</a:t>
            </a:r>
            <a:r>
              <a:rPr lang="en-US" sz="5695" dirty="0" err="1">
                <a:solidFill>
                  <a:srgbClr val="0B6C9D"/>
                </a:solidFill>
                <a:latin typeface="Glacial Indifference Italics"/>
              </a:rPr>
              <a:t>Qué</a:t>
            </a:r>
            <a:r>
              <a:rPr lang="en-US" sz="5695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5695" dirty="0" err="1">
                <a:solidFill>
                  <a:srgbClr val="0B6C9D"/>
                </a:solidFill>
                <a:latin typeface="Glacial Indifference Italics"/>
              </a:rPr>
              <a:t>hago</a:t>
            </a:r>
            <a:r>
              <a:rPr lang="en-US" sz="5695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5695" dirty="0" err="1">
                <a:solidFill>
                  <a:srgbClr val="0B6C9D"/>
                </a:solidFill>
                <a:latin typeface="Glacial Indifference Italics"/>
              </a:rPr>
              <a:t>si</a:t>
            </a:r>
            <a:r>
              <a:rPr lang="en-US" sz="5695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5695" dirty="0" err="1">
                <a:solidFill>
                  <a:srgbClr val="0B6C9D"/>
                </a:solidFill>
                <a:latin typeface="Glacial Indifference Italics"/>
              </a:rPr>
              <a:t>alguien</a:t>
            </a:r>
            <a:r>
              <a:rPr lang="en-US" sz="5695" dirty="0">
                <a:solidFill>
                  <a:srgbClr val="0B6C9D"/>
                </a:solidFill>
                <a:latin typeface="Glacial Indifference Italics"/>
              </a:rPr>
              <a:t> me dice que no </a:t>
            </a:r>
            <a:r>
              <a:rPr lang="en-US" sz="5695" dirty="0" err="1">
                <a:solidFill>
                  <a:srgbClr val="0B6C9D"/>
                </a:solidFill>
                <a:latin typeface="Glacial Indifference Italics"/>
              </a:rPr>
              <a:t>puedo</a:t>
            </a:r>
            <a:r>
              <a:rPr lang="en-US" sz="5695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5695" dirty="0" err="1">
                <a:solidFill>
                  <a:srgbClr val="0B6C9D"/>
                </a:solidFill>
                <a:latin typeface="Glacial Indifference Italics"/>
              </a:rPr>
              <a:t>trabajar</a:t>
            </a:r>
            <a:r>
              <a:rPr lang="en-US" sz="5695" dirty="0">
                <a:solidFill>
                  <a:srgbClr val="0B6C9D"/>
                </a:solidFill>
                <a:latin typeface="Glacial Indifference Italics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0600" y="2927855"/>
            <a:ext cx="10077946" cy="188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8" lvl="1" indent="-399414">
              <a:lnSpc>
                <a:spcPts val="5179"/>
              </a:lnSpc>
              <a:buFont typeface="Arial"/>
              <a:buChar char="•"/>
            </a:pPr>
            <a:r>
              <a:rPr lang="en-US" sz="3699" dirty="0">
                <a:solidFill>
                  <a:srgbClr val="000000"/>
                </a:solidFill>
                <a:latin typeface="Open Sans Light"/>
              </a:rPr>
              <a:t>Resettlement agencies may be able to assist</a:t>
            </a:r>
          </a:p>
          <a:p>
            <a:pPr marL="798828" lvl="1" indent="-399414" algn="l">
              <a:lnSpc>
                <a:spcPts val="5179"/>
              </a:lnSpc>
              <a:buFont typeface="Arial"/>
              <a:buChar char="•"/>
            </a:pPr>
            <a:r>
              <a:rPr lang="en-US" sz="3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Department of Justice resources:</a:t>
            </a:r>
          </a:p>
          <a:p>
            <a:pPr algn="ctr">
              <a:lnSpc>
                <a:spcPts val="4759"/>
              </a:lnSpc>
            </a:pPr>
            <a:endParaRPr lang="en-US" sz="1499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57886" y="4985216"/>
            <a:ext cx="12484117" cy="1112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"/>
              </a:rPr>
              <a:t>Flyer: </a:t>
            </a:r>
            <a:r>
              <a:rPr lang="en-US" sz="3000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https://www.justice.gov/crt/page/file/924681/download</a:t>
            </a:r>
            <a:endParaRPr lang="en-US" sz="3000" u="sng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lnSpc>
                <a:spcPts val="4759"/>
              </a:lnSpc>
            </a:pPr>
            <a:endParaRPr lang="en-US" sz="1200" u="sng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57886" y="4398515"/>
            <a:ext cx="54713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Hotline: 1-800-255-7688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BBD16F83-0F77-4B4A-9043-844E97067791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AD38A251-E0D8-46CC-B85C-5821D71FEE59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904AB448-7F5B-44AE-B61C-81E8CEF059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16" name="AutoShape 6">
            <a:extLst>
              <a:ext uri="{FF2B5EF4-FFF2-40B4-BE49-F238E27FC236}">
                <a16:creationId xmlns:a16="http://schemas.microsoft.com/office/drawing/2014/main" id="{19A7AB87-9D84-4057-9763-BA215903E3A2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2FF92BD-397C-4419-B756-E9102871AA50}"/>
              </a:ext>
            </a:extLst>
          </p:cNvPr>
          <p:cNvSpPr txBox="1"/>
          <p:nvPr/>
        </p:nvSpPr>
        <p:spPr>
          <a:xfrm>
            <a:off x="17219967" y="9344868"/>
            <a:ext cx="666953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1842" y="9359758"/>
            <a:ext cx="2208351" cy="64318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400000">
            <a:off x="16294764" y="9643249"/>
            <a:ext cx="64318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6963827" y="9231415"/>
            <a:ext cx="57470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Glacial Indifference Bold"/>
              </a:rPr>
              <a:t>16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520646" y="501048"/>
            <a:ext cx="15608824" cy="2409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u="sng" dirty="0">
                <a:solidFill>
                  <a:srgbClr val="0B6C9D"/>
                </a:solidFill>
                <a:latin typeface="Glacial Indifference Bold"/>
              </a:rPr>
              <a:t>Driver’s License and State IDs</a:t>
            </a:r>
          </a:p>
          <a:p>
            <a:pPr algn="ctr">
              <a:lnSpc>
                <a:spcPts val="9660"/>
              </a:lnSpc>
            </a:pPr>
            <a:r>
              <a:rPr lang="en-US" sz="6900" dirty="0">
                <a:solidFill>
                  <a:srgbClr val="0B6C9D"/>
                </a:solidFill>
                <a:latin typeface="Glacial Indifference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94887" y="1607585"/>
            <a:ext cx="18205304" cy="1118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4"/>
              </a:lnSpc>
            </a:pPr>
            <a:r>
              <a:rPr lang="en-US" sz="6000" dirty="0">
                <a:solidFill>
                  <a:srgbClr val="0B6C9D"/>
                </a:solidFill>
                <a:latin typeface="Glacial Indifference Italics"/>
              </a:rPr>
              <a:t>La </a:t>
            </a:r>
            <a:r>
              <a:rPr lang="es-ES" sz="6000" dirty="0">
                <a:solidFill>
                  <a:srgbClr val="0B6C9D"/>
                </a:solidFill>
                <a:latin typeface="Glacial Indifference Italics"/>
              </a:rPr>
              <a:t>licencia de conducir y otras identificaciones</a:t>
            </a:r>
            <a:endParaRPr lang="en-US" sz="6000" dirty="0">
              <a:solidFill>
                <a:srgbClr val="0B6C9D"/>
              </a:solidFill>
              <a:latin typeface="Glacial Indifference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-506359" y="3141689"/>
            <a:ext cx="10730868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Process is different in each state</a:t>
            </a:r>
            <a:endParaRPr lang="en-US" sz="3399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91935" y="3790260"/>
            <a:ext cx="9280866" cy="570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</a:t>
            </a:r>
            <a:r>
              <a:rPr lang="en-US" sz="3399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proceso</a:t>
            </a:r>
            <a:r>
              <a:rPr lang="en-US" sz="3399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 </a:t>
            </a:r>
            <a:r>
              <a:rPr lang="en-US" sz="3399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diferente</a:t>
            </a:r>
            <a:r>
              <a:rPr lang="en-US" sz="3399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99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3399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99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cada</a:t>
            </a:r>
            <a:r>
              <a:rPr lang="en-US" sz="3399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399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estado</a:t>
            </a:r>
            <a:endParaRPr lang="en-US" sz="3399" i="1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601675" y="6211740"/>
            <a:ext cx="8586809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Social Security Number/</a:t>
            </a:r>
            <a:r>
              <a:rPr lang="en-US" sz="300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Número</a:t>
            </a:r>
            <a:r>
              <a:rPr lang="en-US" sz="3000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300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seguro</a:t>
            </a:r>
            <a:r>
              <a:rPr lang="en-US" sz="3000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social</a:t>
            </a:r>
          </a:p>
          <a:p>
            <a:pPr marL="457200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Proofs of Residency/</a:t>
            </a:r>
            <a:r>
              <a:rPr lang="en-US" sz="300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Pruebas</a:t>
            </a:r>
            <a:r>
              <a:rPr lang="en-US" sz="3000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residencia</a:t>
            </a:r>
          </a:p>
          <a:p>
            <a:pPr marL="457200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Proof of Identity (Photo ID)/</a:t>
            </a:r>
            <a:r>
              <a:rPr lang="en-US" sz="300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Prueba</a:t>
            </a:r>
            <a:r>
              <a:rPr lang="en-US" sz="3000" i="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300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identidad</a:t>
            </a:r>
            <a:endParaRPr lang="en-US" sz="3000" i="1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I-94</a:t>
            </a: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E1C0FA6C-2397-42B5-A4F0-4F1F7C593926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A1C1E57F-E374-400D-AE63-27E5EC521A16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17" name="Picture 5">
            <a:extLst>
              <a:ext uri="{FF2B5EF4-FFF2-40B4-BE49-F238E27FC236}">
                <a16:creationId xmlns:a16="http://schemas.microsoft.com/office/drawing/2014/main" id="{975FBC0B-1877-416C-B4CC-854EFB9E0D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18" name="AutoShape 6">
            <a:extLst>
              <a:ext uri="{FF2B5EF4-FFF2-40B4-BE49-F238E27FC236}">
                <a16:creationId xmlns:a16="http://schemas.microsoft.com/office/drawing/2014/main" id="{1A971832-B0CB-4E90-9C5E-874C08B63116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5C79E5F9-A665-4177-ADA3-747DEECEC04E}"/>
              </a:ext>
            </a:extLst>
          </p:cNvPr>
          <p:cNvSpPr txBox="1"/>
          <p:nvPr/>
        </p:nvSpPr>
        <p:spPr>
          <a:xfrm>
            <a:off x="17219968" y="9344868"/>
            <a:ext cx="687032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25</a:t>
            </a:r>
          </a:p>
        </p:txBody>
      </p:sp>
      <p:pic>
        <p:nvPicPr>
          <p:cNvPr id="2053" name="Picture 5" descr="2,305 Driver License Illustrations &amp; Clip Art - iStock">
            <a:extLst>
              <a:ext uri="{FF2B5EF4-FFF2-40B4-BE49-F238E27FC236}">
                <a16:creationId xmlns:a16="http://schemas.microsoft.com/office/drawing/2014/main" id="{0F680039-01C7-463A-A987-5ABA87B9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474" y="3428787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12">
            <a:extLst>
              <a:ext uri="{FF2B5EF4-FFF2-40B4-BE49-F238E27FC236}">
                <a16:creationId xmlns:a16="http://schemas.microsoft.com/office/drawing/2014/main" id="{A52441B7-92E8-4EA2-B454-D721C7382043}"/>
              </a:ext>
            </a:extLst>
          </p:cNvPr>
          <p:cNvSpPr txBox="1"/>
          <p:nvPr/>
        </p:nvSpPr>
        <p:spPr>
          <a:xfrm>
            <a:off x="990600" y="4803077"/>
            <a:ext cx="13685979" cy="1189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In general you will need to show: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                                       </a:t>
            </a:r>
            <a:r>
              <a:rPr lang="en-US" sz="3399" i="1" dirty="0">
                <a:solidFill>
                  <a:srgbClr val="000000"/>
                </a:solidFill>
                <a:latin typeface="Open Sans Light"/>
              </a:rPr>
              <a:t>         </a:t>
            </a:r>
            <a:r>
              <a:rPr lang="es-ES" sz="3399" i="1" dirty="0">
                <a:solidFill>
                  <a:srgbClr val="000000"/>
                </a:solidFill>
                <a:latin typeface="Open Sans Light"/>
              </a:rPr>
              <a:t>En general, tendrá que mostrar:</a:t>
            </a:r>
            <a:endParaRPr lang="en-US" sz="3399" dirty="0">
              <a:solidFill>
                <a:srgbClr val="000000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61248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rot="-5400000">
            <a:off x="16294764" y="9643249"/>
            <a:ext cx="64318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6963827" y="9231415"/>
            <a:ext cx="697021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Glacial Indifference Bold"/>
              </a:rPr>
              <a:t>20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3069216" y="457303"/>
            <a:ext cx="15608824" cy="2409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dirty="0">
                <a:solidFill>
                  <a:srgbClr val="0B6C9D"/>
                </a:solidFill>
                <a:latin typeface="Glacial Indifference Bold"/>
              </a:rPr>
              <a:t>More Information</a:t>
            </a:r>
          </a:p>
          <a:p>
            <a:pPr algn="ctr">
              <a:lnSpc>
                <a:spcPts val="9660"/>
              </a:lnSpc>
            </a:pPr>
            <a:r>
              <a:rPr lang="en-US" sz="6900" dirty="0">
                <a:solidFill>
                  <a:srgbClr val="0B6C9D"/>
                </a:solidFill>
                <a:latin typeface="Glacial Indifference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3069216" y="1595222"/>
            <a:ext cx="14529331" cy="115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4"/>
              </a:lnSpc>
            </a:pPr>
            <a:r>
              <a:rPr lang="en-US" sz="6695">
                <a:solidFill>
                  <a:srgbClr val="0B6C9D"/>
                </a:solidFill>
                <a:latin typeface="Glacial Indifference Italics"/>
              </a:rPr>
              <a:t>Más información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9600" y="3125024"/>
            <a:ext cx="14744699" cy="1189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Registering for Selective Service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/</a:t>
            </a:r>
            <a:r>
              <a:rPr lang="en-US" sz="3399" i="1" dirty="0" err="1">
                <a:solidFill>
                  <a:srgbClr val="000000"/>
                </a:solidFill>
                <a:latin typeface="Open Sans Light"/>
              </a:rPr>
              <a:t>Registrarse</a:t>
            </a:r>
            <a:r>
              <a:rPr lang="en-US" sz="3399" i="1" dirty="0">
                <a:solidFill>
                  <a:srgbClr val="000000"/>
                </a:solidFill>
                <a:latin typeface="Open Sans Light"/>
              </a:rPr>
              <a:t> para </a:t>
            </a:r>
            <a:r>
              <a:rPr lang="en-US" sz="3399" i="1" dirty="0" err="1">
                <a:solidFill>
                  <a:srgbClr val="000000"/>
                </a:solidFill>
                <a:latin typeface="Open Sans Light"/>
              </a:rPr>
              <a:t>el</a:t>
            </a:r>
            <a:r>
              <a:rPr lang="en-US" sz="3399" i="1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399" i="1" dirty="0" err="1">
                <a:solidFill>
                  <a:srgbClr val="000000"/>
                </a:solidFill>
                <a:latin typeface="Open Sans Light"/>
              </a:rPr>
              <a:t>servicio</a:t>
            </a:r>
            <a:r>
              <a:rPr lang="en-US" sz="3399" i="1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399" i="1" dirty="0" err="1">
                <a:solidFill>
                  <a:srgbClr val="000000"/>
                </a:solidFill>
                <a:latin typeface="Open Sans Light"/>
              </a:rPr>
              <a:t>selectivo</a:t>
            </a:r>
            <a:endParaRPr lang="en-US" sz="3399" i="1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53394" y="3686509"/>
            <a:ext cx="10257731" cy="239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"/>
              </a:rPr>
              <a:t>All males between ages 18-25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u="sng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However</a:t>
            </a:r>
            <a:r>
              <a:rPr lang="en-US" sz="34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they will most likely never have to serve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Visit/</a:t>
            </a:r>
            <a:r>
              <a:rPr lang="en-US" sz="3400" i="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Visite</a:t>
            </a:r>
            <a:r>
              <a:rPr lang="en-US" sz="34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3400" u="sng" dirty="0">
                <a:solidFill>
                  <a:srgbClr val="026C9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www.sss.gov</a:t>
            </a:r>
            <a:r>
              <a:rPr lang="en-US" sz="3400" dirty="0">
                <a:solidFill>
                  <a:srgbClr val="026C9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3400" dirty="0">
              <a:solidFill>
                <a:srgbClr val="026C9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lnSpc>
                <a:spcPts val="4759"/>
              </a:lnSpc>
            </a:pPr>
            <a:endParaRPr lang="en-US" sz="1200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43380" y="5803977"/>
            <a:ext cx="13685979" cy="1189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Remember to pay your taxes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/</a:t>
            </a:r>
            <a:r>
              <a:rPr lang="en-US" sz="3399" i="1" dirty="0" err="1">
                <a:solidFill>
                  <a:srgbClr val="000000"/>
                </a:solidFill>
                <a:latin typeface="Open Sans Light"/>
              </a:rPr>
              <a:t>Recuerde</a:t>
            </a:r>
            <a:r>
              <a:rPr lang="en-US" sz="3399" i="1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399" i="1" dirty="0" err="1">
                <a:solidFill>
                  <a:srgbClr val="000000"/>
                </a:solidFill>
                <a:latin typeface="Open Sans Light"/>
              </a:rPr>
              <a:t>pagar</a:t>
            </a:r>
            <a:r>
              <a:rPr lang="en-US" sz="3399" i="1" dirty="0">
                <a:solidFill>
                  <a:srgbClr val="000000"/>
                </a:solidFill>
                <a:latin typeface="Open Sans Light"/>
              </a:rPr>
              <a:t> sus </a:t>
            </a:r>
            <a:r>
              <a:rPr lang="en-US" sz="3399" i="1" dirty="0" err="1">
                <a:solidFill>
                  <a:srgbClr val="000000"/>
                </a:solidFill>
                <a:latin typeface="Open Sans Light"/>
              </a:rPr>
              <a:t>impuestos</a:t>
            </a:r>
            <a:endParaRPr lang="en-US" sz="3399" i="1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13272" y="6529570"/>
            <a:ext cx="11838666" cy="1805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"/>
              </a:rPr>
              <a:t>Required by law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"/>
              </a:rPr>
              <a:t>Also benefits you 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76083528-E378-44E2-9E0B-A94EB536E4CA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">
            <a:extLst>
              <a:ext uri="{FF2B5EF4-FFF2-40B4-BE49-F238E27FC236}">
                <a16:creationId xmlns:a16="http://schemas.microsoft.com/office/drawing/2014/main" id="{8F047A50-1249-4273-880C-3D29D2955FD1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53126554-6C6E-48E1-9257-365EC859598B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24" name="Picture 5">
            <a:extLst>
              <a:ext uri="{FF2B5EF4-FFF2-40B4-BE49-F238E27FC236}">
                <a16:creationId xmlns:a16="http://schemas.microsoft.com/office/drawing/2014/main" id="{16F4218B-4AFE-487F-A470-6D7DC81D0E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25" name="AutoShape 6">
            <a:extLst>
              <a:ext uri="{FF2B5EF4-FFF2-40B4-BE49-F238E27FC236}">
                <a16:creationId xmlns:a16="http://schemas.microsoft.com/office/drawing/2014/main" id="{A4BFBF67-2320-49B5-A738-ABEBB5CEB169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C0F1B0D4-BFA9-4C5E-9EE1-77A474A35EA7}"/>
              </a:ext>
            </a:extLst>
          </p:cNvPr>
          <p:cNvSpPr txBox="1"/>
          <p:nvPr/>
        </p:nvSpPr>
        <p:spPr>
          <a:xfrm>
            <a:off x="17043647" y="9345228"/>
            <a:ext cx="788349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26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BF4592B-FBF9-4962-B628-74DCB99AC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9581" y="2331777"/>
            <a:ext cx="2709464" cy="2709464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0A40868-D571-44F6-8A9B-D2DEB2D0B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367" y="5601453"/>
            <a:ext cx="2538192" cy="345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3">
            <a:extLst>
              <a:ext uri="{FF2B5EF4-FFF2-40B4-BE49-F238E27FC236}">
                <a16:creationId xmlns:a16="http://schemas.microsoft.com/office/drawing/2014/main" id="{732DFE26-297E-4E26-A638-FF4D9F874313}"/>
              </a:ext>
            </a:extLst>
          </p:cNvPr>
          <p:cNvSpPr txBox="1"/>
          <p:nvPr/>
        </p:nvSpPr>
        <p:spPr>
          <a:xfrm>
            <a:off x="1671644" y="7770227"/>
            <a:ext cx="13210303" cy="1805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"/>
              </a:rPr>
              <a:t>Free help through IRS: </a:t>
            </a:r>
            <a:r>
              <a:rPr lang="en-US" sz="3399" dirty="0">
                <a:solidFill>
                  <a:srgbClr val="026C9C"/>
                </a:solidFill>
                <a:latin typeface="Open Sans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irs.treasury.gov/</a:t>
            </a:r>
            <a:r>
              <a:rPr lang="en-US" sz="3399" dirty="0" err="1">
                <a:solidFill>
                  <a:srgbClr val="026C9C"/>
                </a:solidFill>
                <a:latin typeface="Open Sans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freetaxprep</a:t>
            </a:r>
            <a:r>
              <a:rPr lang="en-US" sz="3399" dirty="0">
                <a:solidFill>
                  <a:srgbClr val="026C9C"/>
                </a:solidFill>
                <a:latin typeface="Open Sans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3399" dirty="0">
              <a:solidFill>
                <a:srgbClr val="026C9C"/>
              </a:solidFill>
              <a:latin typeface="Open Sans Light"/>
            </a:endParaRPr>
          </a:p>
          <a:p>
            <a:pPr marL="1191259" lvl="2" indent="-367030">
              <a:lnSpc>
                <a:spcPts val="4759"/>
              </a:lnSpc>
              <a:buFont typeface="Arial"/>
              <a:buChar char="•"/>
            </a:pPr>
            <a:endParaRPr lang="en-US" sz="3399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rot="-5400000">
            <a:off x="16294764" y="9643249"/>
            <a:ext cx="64318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6963827" y="9231415"/>
            <a:ext cx="697021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Glacial Indifference Bold"/>
              </a:rPr>
              <a:t>20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8819" y="800100"/>
            <a:ext cx="15608824" cy="2409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u="sng" dirty="0">
                <a:solidFill>
                  <a:srgbClr val="0B6C9D"/>
                </a:solidFill>
                <a:latin typeface="Glacial Indifference Bold"/>
              </a:rPr>
              <a:t>Traveling outside of the United States</a:t>
            </a:r>
          </a:p>
          <a:p>
            <a:pPr algn="ctr">
              <a:lnSpc>
                <a:spcPts val="9660"/>
              </a:lnSpc>
            </a:pPr>
            <a:r>
              <a:rPr lang="en-US" sz="6900" dirty="0">
                <a:solidFill>
                  <a:srgbClr val="0B6C9D"/>
                </a:solidFill>
                <a:latin typeface="Glacial Indifference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1910690"/>
            <a:ext cx="14529331" cy="1096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4"/>
              </a:lnSpc>
            </a:pPr>
            <a:r>
              <a:rPr lang="en-US" sz="6000" dirty="0" err="1">
                <a:solidFill>
                  <a:srgbClr val="0B6C9D"/>
                </a:solidFill>
                <a:latin typeface="Glacial Indifference Italics"/>
              </a:rPr>
              <a:t>Viajando</a:t>
            </a:r>
            <a:r>
              <a:rPr lang="en-US" sz="6000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6000" dirty="0" err="1">
                <a:solidFill>
                  <a:srgbClr val="0B6C9D"/>
                </a:solidFill>
                <a:latin typeface="Glacial Indifference Italics"/>
              </a:rPr>
              <a:t>fuera</a:t>
            </a:r>
            <a:r>
              <a:rPr lang="en-US" sz="6000" dirty="0">
                <a:solidFill>
                  <a:srgbClr val="0B6C9D"/>
                </a:solidFill>
                <a:latin typeface="Glacial Indifference Italics"/>
              </a:rPr>
              <a:t> de </a:t>
            </a:r>
            <a:r>
              <a:rPr lang="en-US" sz="6000" dirty="0" err="1">
                <a:solidFill>
                  <a:srgbClr val="0B6C9D"/>
                </a:solidFill>
                <a:latin typeface="Glacial Indifference Italics"/>
              </a:rPr>
              <a:t>los</a:t>
            </a:r>
            <a:r>
              <a:rPr lang="en-US" sz="6000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6000" dirty="0" err="1">
                <a:solidFill>
                  <a:srgbClr val="0B6C9D"/>
                </a:solidFill>
                <a:latin typeface="Glacial Indifference Italics"/>
              </a:rPr>
              <a:t>Estados</a:t>
            </a:r>
            <a:r>
              <a:rPr lang="en-US" sz="6000" dirty="0">
                <a:solidFill>
                  <a:srgbClr val="0B6C9D"/>
                </a:solidFill>
                <a:latin typeface="Glacial Indifference Italics"/>
              </a:rPr>
              <a:t> Unidos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00200" y="3607541"/>
            <a:ext cx="11838666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"/>
              </a:rPr>
              <a:t>Refugee Travel Document, I-131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741304" y="4417362"/>
            <a:ext cx="11390339" cy="221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91" lvl="1" indent="-334646">
              <a:lnSpc>
                <a:spcPts val="4340"/>
              </a:lnSpc>
              <a:buFont typeface="Arial"/>
              <a:buChar char="•"/>
            </a:pPr>
            <a:r>
              <a:rPr lang="en-US" sz="3100" dirty="0">
                <a:solidFill>
                  <a:srgbClr val="000000"/>
                </a:solidFill>
                <a:latin typeface="Open Sans Light"/>
              </a:rPr>
              <a:t>Use instead of your passport</a:t>
            </a:r>
          </a:p>
          <a:p>
            <a:pPr marL="669291" lvl="1" indent="-334646">
              <a:lnSpc>
                <a:spcPts val="4340"/>
              </a:lnSpc>
              <a:buFont typeface="Arial"/>
              <a:buChar char="•"/>
            </a:pPr>
            <a:r>
              <a:rPr lang="en-US" sz="3100" dirty="0">
                <a:solidFill>
                  <a:srgbClr val="000000"/>
                </a:solidFill>
                <a:latin typeface="Open Sans Light"/>
              </a:rPr>
              <a:t>Valid for </a:t>
            </a:r>
            <a:r>
              <a:rPr lang="en-US" sz="3100" u="sng" dirty="0">
                <a:solidFill>
                  <a:srgbClr val="000000"/>
                </a:solidFill>
                <a:latin typeface="Open Sans Light"/>
              </a:rPr>
              <a:t>1 year</a:t>
            </a:r>
          </a:p>
          <a:p>
            <a:pPr marL="669291" lvl="1" indent="-334646">
              <a:lnSpc>
                <a:spcPts val="4340"/>
              </a:lnSpc>
              <a:buFont typeface="Arial"/>
              <a:buChar char="•"/>
            </a:pPr>
            <a:r>
              <a:rPr lang="en-US" sz="3100" dirty="0">
                <a:solidFill>
                  <a:srgbClr val="000000"/>
                </a:solidFill>
                <a:latin typeface="Open Sans Light"/>
              </a:rPr>
              <a:t>Filing fee: Around $135</a:t>
            </a:r>
          </a:p>
          <a:p>
            <a:pPr algn="ctr">
              <a:lnSpc>
                <a:spcPts val="4759"/>
              </a:lnSpc>
            </a:pPr>
            <a:endParaRPr lang="en-US" sz="31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00200" y="6398365"/>
            <a:ext cx="8117086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DO NOT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return to your home country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707966" y="7070892"/>
            <a:ext cx="7596394" cy="116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Open Sans Light Bold Italics"/>
              </a:rPr>
              <a:t>No </a:t>
            </a:r>
            <a:r>
              <a:rPr lang="en-US" sz="3300" dirty="0" err="1">
                <a:solidFill>
                  <a:srgbClr val="000000"/>
                </a:solidFill>
                <a:latin typeface="Open Sans Light Bold Italics"/>
              </a:rPr>
              <a:t>regrese</a:t>
            </a:r>
            <a:r>
              <a:rPr lang="en-US" sz="3300" dirty="0">
                <a:solidFill>
                  <a:srgbClr val="000000"/>
                </a:solidFill>
                <a:latin typeface="Open Sans Light Bold Italics"/>
              </a:rPr>
              <a:t> a </a:t>
            </a:r>
            <a:r>
              <a:rPr lang="en-US" sz="3300" dirty="0" err="1">
                <a:solidFill>
                  <a:srgbClr val="000000"/>
                </a:solidFill>
                <a:latin typeface="Open Sans Light Bold Italics"/>
              </a:rPr>
              <a:t>su</a:t>
            </a:r>
            <a:r>
              <a:rPr lang="en-US" sz="3300" dirty="0">
                <a:solidFill>
                  <a:srgbClr val="000000"/>
                </a:solidFill>
                <a:latin typeface="Open Sans Light Bold Italic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Open Sans Light Bold Italics"/>
              </a:rPr>
              <a:t>país</a:t>
            </a:r>
            <a:r>
              <a:rPr lang="en-US" sz="3300" dirty="0">
                <a:solidFill>
                  <a:srgbClr val="000000"/>
                </a:solidFill>
                <a:latin typeface="Open Sans Light Bold Italics"/>
              </a:rPr>
              <a:t> de </a:t>
            </a:r>
            <a:r>
              <a:rPr lang="en-US" sz="3300" dirty="0" err="1">
                <a:solidFill>
                  <a:srgbClr val="000000"/>
                </a:solidFill>
                <a:latin typeface="Open Sans Light Bold Italics"/>
              </a:rPr>
              <a:t>origen</a:t>
            </a:r>
            <a:endParaRPr lang="en-US" sz="3300" dirty="0">
              <a:solidFill>
                <a:srgbClr val="000000"/>
              </a:solidFill>
              <a:latin typeface="Open Sans Light Bold Italics"/>
            </a:endParaRPr>
          </a:p>
          <a:p>
            <a:pPr algn="ctr">
              <a:lnSpc>
                <a:spcPts val="4759"/>
              </a:lnSpc>
            </a:pPr>
            <a:endParaRPr lang="en-US" sz="3300" dirty="0">
              <a:solidFill>
                <a:srgbClr val="000000"/>
              </a:solidFill>
              <a:latin typeface="Open Sans Light Bold Italics"/>
            </a:endParaRPr>
          </a:p>
        </p:txBody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76083528-E378-44E2-9E0B-A94EB536E4CA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">
            <a:extLst>
              <a:ext uri="{FF2B5EF4-FFF2-40B4-BE49-F238E27FC236}">
                <a16:creationId xmlns:a16="http://schemas.microsoft.com/office/drawing/2014/main" id="{8F047A50-1249-4273-880C-3D29D2955FD1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53126554-6C6E-48E1-9257-365EC859598B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24" name="Picture 5">
            <a:extLst>
              <a:ext uri="{FF2B5EF4-FFF2-40B4-BE49-F238E27FC236}">
                <a16:creationId xmlns:a16="http://schemas.microsoft.com/office/drawing/2014/main" id="{16F4218B-4AFE-487F-A470-6D7DC81D0E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25" name="AutoShape 6">
            <a:extLst>
              <a:ext uri="{FF2B5EF4-FFF2-40B4-BE49-F238E27FC236}">
                <a16:creationId xmlns:a16="http://schemas.microsoft.com/office/drawing/2014/main" id="{A4BFBF67-2320-49B5-A738-ABEBB5CEB169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C0F1B0D4-BFA9-4C5E-9EE1-77A474A35EA7}"/>
              </a:ext>
            </a:extLst>
          </p:cNvPr>
          <p:cNvSpPr txBox="1"/>
          <p:nvPr/>
        </p:nvSpPr>
        <p:spPr>
          <a:xfrm>
            <a:off x="17043647" y="9345228"/>
            <a:ext cx="788349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27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83587A2-94D5-4E22-82B1-D77532A36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535" y="2919856"/>
            <a:ext cx="4779127" cy="514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476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1842" y="9359758"/>
            <a:ext cx="2208351" cy="64318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400000">
            <a:off x="16294764" y="9643249"/>
            <a:ext cx="64318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904875"/>
            <a:ext cx="15608824" cy="32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80"/>
              </a:lnSpc>
            </a:pPr>
            <a:r>
              <a:rPr lang="en-US" sz="6200" u="sng" dirty="0">
                <a:solidFill>
                  <a:srgbClr val="0B6C9D"/>
                </a:solidFill>
                <a:latin typeface="Glacial Indifference Bold"/>
              </a:rPr>
              <a:t>If you change address, you must NOTIFY:</a:t>
            </a:r>
          </a:p>
          <a:p>
            <a:pPr>
              <a:lnSpc>
                <a:spcPts val="8680"/>
              </a:lnSpc>
            </a:pPr>
            <a:endParaRPr lang="en-US" sz="6200" dirty="0">
              <a:solidFill>
                <a:srgbClr val="0B6C9D"/>
              </a:solidFill>
              <a:latin typeface="Glacial Indifference Bold"/>
            </a:endParaRPr>
          </a:p>
          <a:p>
            <a:pPr>
              <a:lnSpc>
                <a:spcPts val="8680"/>
              </a:lnSpc>
            </a:pPr>
            <a:r>
              <a:rPr lang="en-US" sz="6200" dirty="0">
                <a:solidFill>
                  <a:srgbClr val="0B6C9D"/>
                </a:solidFill>
                <a:latin typeface="Glacial Indifference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9432" y="2051282"/>
            <a:ext cx="15994395" cy="2024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14"/>
              </a:lnSpc>
            </a:pPr>
            <a:r>
              <a:rPr lang="en-US" sz="5795" dirty="0">
                <a:solidFill>
                  <a:srgbClr val="0B6C9D"/>
                </a:solidFill>
                <a:latin typeface="Glacial Indifference Italics"/>
              </a:rPr>
              <a:t>Si </a:t>
            </a:r>
            <a:r>
              <a:rPr lang="en-US" sz="5795" dirty="0" err="1">
                <a:solidFill>
                  <a:srgbClr val="0B6C9D"/>
                </a:solidFill>
                <a:latin typeface="Glacial Indifference Italics"/>
              </a:rPr>
              <a:t>usted</a:t>
            </a:r>
            <a:r>
              <a:rPr lang="en-US" sz="5795" dirty="0">
                <a:solidFill>
                  <a:srgbClr val="0B6C9D"/>
                </a:solidFill>
                <a:latin typeface="Glacial Indifference Italics"/>
              </a:rPr>
              <a:t> cambia </a:t>
            </a:r>
            <a:r>
              <a:rPr lang="en-US" sz="5795" dirty="0" err="1">
                <a:solidFill>
                  <a:srgbClr val="0B6C9D"/>
                </a:solidFill>
                <a:latin typeface="Glacial Indifference Italics"/>
              </a:rPr>
              <a:t>su</a:t>
            </a:r>
            <a:r>
              <a:rPr lang="en-US" sz="5795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5795" dirty="0" err="1">
                <a:solidFill>
                  <a:srgbClr val="0B6C9D"/>
                </a:solidFill>
                <a:latin typeface="Glacial Indifference Italics"/>
              </a:rPr>
              <a:t>dirección</a:t>
            </a:r>
            <a:r>
              <a:rPr lang="en-US" sz="5795" dirty="0">
                <a:solidFill>
                  <a:srgbClr val="0B6C9D"/>
                </a:solidFill>
                <a:latin typeface="Glacial Indifference Italics"/>
              </a:rPr>
              <a:t>, hay que </a:t>
            </a:r>
            <a:r>
              <a:rPr lang="en-US" sz="5795" dirty="0" err="1">
                <a:solidFill>
                  <a:srgbClr val="0B6C9D"/>
                </a:solidFill>
                <a:latin typeface="Glacial Indifference Italics"/>
              </a:rPr>
              <a:t>notificar</a:t>
            </a:r>
            <a:r>
              <a:rPr lang="en-US" sz="5795" dirty="0">
                <a:solidFill>
                  <a:srgbClr val="0B6C9D"/>
                </a:solidFill>
                <a:latin typeface="Glacial Indifference Italics"/>
              </a:rPr>
              <a:t> a:</a:t>
            </a:r>
          </a:p>
          <a:p>
            <a:pPr>
              <a:lnSpc>
                <a:spcPts val="8114"/>
              </a:lnSpc>
            </a:pPr>
            <a:r>
              <a:rPr lang="en-US" sz="5795" dirty="0">
                <a:solidFill>
                  <a:srgbClr val="0B6C9D"/>
                </a:solidFill>
                <a:latin typeface="Glacial Indifference Italics"/>
              </a:rPr>
              <a:t>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58936">
            <a:off x="13494955" y="6569090"/>
            <a:ext cx="1379070" cy="8826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955012" y="5143500"/>
            <a:ext cx="2304288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415055" y="6900396"/>
            <a:ext cx="1539957" cy="13831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777835" y="3509391"/>
            <a:ext cx="2836215" cy="22689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28700" y="3750292"/>
            <a:ext cx="10124803" cy="452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8" lvl="1" indent="-399414">
              <a:lnSpc>
                <a:spcPts val="5179"/>
              </a:lnSpc>
              <a:buFont typeface="Arial"/>
              <a:buChar char="•"/>
            </a:pPr>
            <a:r>
              <a:rPr lang="en-US" sz="3699" u="sng" dirty="0">
                <a:solidFill>
                  <a:srgbClr val="000000"/>
                </a:solidFill>
                <a:latin typeface="Open Sans Light"/>
              </a:rPr>
              <a:t>USCIS</a:t>
            </a:r>
            <a:r>
              <a:rPr lang="en-US" sz="3699" dirty="0">
                <a:solidFill>
                  <a:srgbClr val="000000"/>
                </a:solidFill>
                <a:latin typeface="Open Sans Light"/>
              </a:rPr>
              <a:t> within 10 days (Form AR-11)</a:t>
            </a:r>
          </a:p>
          <a:p>
            <a:pPr marL="798828" lvl="1" indent="-399414">
              <a:lnSpc>
                <a:spcPts val="5179"/>
              </a:lnSpc>
              <a:buFont typeface="Arial"/>
              <a:buChar char="•"/>
            </a:pPr>
            <a:r>
              <a:rPr lang="en-US" sz="3700" u="sng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U.S. Post Office</a:t>
            </a:r>
            <a:r>
              <a:rPr lang="en-US" sz="3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(La </a:t>
            </a:r>
            <a:r>
              <a:rPr lang="en-US" sz="37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oficina</a:t>
            </a:r>
            <a:r>
              <a:rPr lang="en-US" sz="3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postal) within 30 days</a:t>
            </a:r>
          </a:p>
          <a:p>
            <a:pPr marL="798828" lvl="1" indent="-399414">
              <a:lnSpc>
                <a:spcPts val="5179"/>
              </a:lnSpc>
              <a:buFont typeface="Arial"/>
              <a:buChar char="•"/>
            </a:pPr>
            <a:r>
              <a:rPr lang="en-US" sz="3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Legal and Social Services Agencies</a:t>
            </a:r>
          </a:p>
          <a:p>
            <a:pPr marL="798828" lvl="1" indent="-399414">
              <a:lnSpc>
                <a:spcPts val="5179"/>
              </a:lnSpc>
              <a:buFont typeface="Arial"/>
              <a:buChar char="•"/>
            </a:pPr>
            <a:r>
              <a:rPr lang="en-US" sz="3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Employer</a:t>
            </a:r>
          </a:p>
          <a:p>
            <a:pPr marL="798828" lvl="1" indent="-399414">
              <a:lnSpc>
                <a:spcPts val="5179"/>
              </a:lnSpc>
              <a:buFont typeface="Arial"/>
              <a:buChar char="•"/>
            </a:pPr>
            <a:r>
              <a:rPr lang="en-US" sz="37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DMV</a:t>
            </a:r>
          </a:p>
          <a:p>
            <a:pPr algn="ctr">
              <a:lnSpc>
                <a:spcPts val="5039"/>
              </a:lnSpc>
            </a:pPr>
            <a:endParaRPr lang="en-US" sz="1499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963827" y="9231415"/>
            <a:ext cx="61297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Glacial Indifference Bold"/>
              </a:rPr>
              <a:t>21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36517291-ACC7-40B7-B548-70C63A9F9F0B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E4608C63-F382-4D88-B658-048E9A3FDFFD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16" name="Picture 5">
            <a:extLst>
              <a:ext uri="{FF2B5EF4-FFF2-40B4-BE49-F238E27FC236}">
                <a16:creationId xmlns:a16="http://schemas.microsoft.com/office/drawing/2014/main" id="{28D76E1B-AA93-4F17-9E4D-D229AEE107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17" name="AutoShape 6">
            <a:extLst>
              <a:ext uri="{FF2B5EF4-FFF2-40B4-BE49-F238E27FC236}">
                <a16:creationId xmlns:a16="http://schemas.microsoft.com/office/drawing/2014/main" id="{CC6D03E5-9EBA-4BF2-B647-B754692B99D0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761EBD0D-8777-467D-89E1-DEB6236CA16C}"/>
              </a:ext>
            </a:extLst>
          </p:cNvPr>
          <p:cNvSpPr txBox="1"/>
          <p:nvPr/>
        </p:nvSpPr>
        <p:spPr>
          <a:xfrm>
            <a:off x="17219968" y="9344868"/>
            <a:ext cx="612976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D26F46-2515-4E59-819B-6AA4774D9492}"/>
              </a:ext>
            </a:extLst>
          </p:cNvPr>
          <p:cNvSpPr/>
          <p:nvPr/>
        </p:nvSpPr>
        <p:spPr>
          <a:xfrm>
            <a:off x="-8965" y="0"/>
            <a:ext cx="18332824" cy="1562100"/>
          </a:xfrm>
          <a:prstGeom prst="rect">
            <a:avLst/>
          </a:prstGeom>
          <a:solidFill>
            <a:srgbClr val="026C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F97DC5-6061-46DE-98FF-90141A5D3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5" y="3086100"/>
            <a:ext cx="18350753" cy="8329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DDE07D-E654-4C13-80D0-153EE904C6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9" b="8375"/>
          <a:stretch/>
        </p:blipFill>
        <p:spPr>
          <a:xfrm>
            <a:off x="-80683" y="1518262"/>
            <a:ext cx="18597283" cy="1736755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1A908D6C-8A2F-4CB9-A5CE-4D916CC36A69}"/>
              </a:ext>
            </a:extLst>
          </p:cNvPr>
          <p:cNvSpPr txBox="1"/>
          <p:nvPr/>
        </p:nvSpPr>
        <p:spPr>
          <a:xfrm>
            <a:off x="-2819400" y="114300"/>
            <a:ext cx="15608824" cy="2398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u="sng" dirty="0">
                <a:solidFill>
                  <a:schemeClr val="bg1"/>
                </a:solidFill>
                <a:latin typeface="Glacial Indifference Bold"/>
              </a:rPr>
              <a:t>asyleeoutreach.org</a:t>
            </a:r>
          </a:p>
          <a:p>
            <a:pPr algn="ctr">
              <a:lnSpc>
                <a:spcPts val="9660"/>
              </a:lnSpc>
            </a:pPr>
            <a:r>
              <a:rPr lang="en-US" sz="6900" dirty="0">
                <a:solidFill>
                  <a:srgbClr val="0B6C9D"/>
                </a:solidFill>
                <a:latin typeface="Glacial Indifference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743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14" y="4770086"/>
            <a:ext cx="12361145" cy="33655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7620562" y="7240328"/>
            <a:ext cx="1523438" cy="895261"/>
            <a:chOff x="0" y="0"/>
            <a:chExt cx="2021879" cy="11881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21879" cy="1188174"/>
            </a:xfrm>
            <a:custGeom>
              <a:avLst/>
              <a:gdLst/>
              <a:ahLst/>
              <a:cxnLst/>
              <a:rect l="l" t="t" r="r" b="b"/>
              <a:pathLst>
                <a:path w="2021879" h="1188174">
                  <a:moveTo>
                    <a:pt x="0" y="0"/>
                  </a:moveTo>
                  <a:lnTo>
                    <a:pt x="0" y="1188174"/>
                  </a:lnTo>
                  <a:lnTo>
                    <a:pt x="2021879" y="1188174"/>
                  </a:lnTo>
                  <a:lnTo>
                    <a:pt x="2021879" y="0"/>
                  </a:lnTo>
                  <a:lnTo>
                    <a:pt x="0" y="0"/>
                  </a:lnTo>
                  <a:close/>
                  <a:moveTo>
                    <a:pt x="1960919" y="1127214"/>
                  </a:moveTo>
                  <a:lnTo>
                    <a:pt x="59690" y="1127214"/>
                  </a:lnTo>
                  <a:lnTo>
                    <a:pt x="59690" y="59690"/>
                  </a:lnTo>
                  <a:lnTo>
                    <a:pt x="1960919" y="59690"/>
                  </a:lnTo>
                  <a:lnTo>
                    <a:pt x="1960919" y="1127214"/>
                  </a:lnTo>
                  <a:close/>
                </a:path>
              </a:pathLst>
            </a:custGeom>
            <a:solidFill>
              <a:srgbClr val="F58921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438833" y="4768440"/>
            <a:ext cx="4146408" cy="2471888"/>
            <a:chOff x="0" y="0"/>
            <a:chExt cx="3156639" cy="18818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56639" cy="1881836"/>
            </a:xfrm>
            <a:custGeom>
              <a:avLst/>
              <a:gdLst/>
              <a:ahLst/>
              <a:cxnLst/>
              <a:rect l="l" t="t" r="r" b="b"/>
              <a:pathLst>
                <a:path w="3156639" h="1881836">
                  <a:moveTo>
                    <a:pt x="0" y="0"/>
                  </a:moveTo>
                  <a:lnTo>
                    <a:pt x="3156639" y="0"/>
                  </a:lnTo>
                  <a:lnTo>
                    <a:pt x="3156639" y="1881836"/>
                  </a:lnTo>
                  <a:lnTo>
                    <a:pt x="0" y="1881836"/>
                  </a:lnTo>
                  <a:close/>
                </a:path>
              </a:pathLst>
            </a:custGeom>
            <a:solidFill>
              <a:srgbClr val="1A1A1B"/>
            </a:solidFill>
          </p:spPr>
        </p:sp>
      </p:grpSp>
      <p:sp>
        <p:nvSpPr>
          <p:cNvPr id="11" name="AutoShape 11"/>
          <p:cNvSpPr/>
          <p:nvPr/>
        </p:nvSpPr>
        <p:spPr>
          <a:xfrm rot="8472260">
            <a:off x="9004625" y="6037100"/>
            <a:ext cx="2996155" cy="0"/>
          </a:xfrm>
          <a:prstGeom prst="line">
            <a:avLst/>
          </a:prstGeom>
          <a:ln w="114300" cap="rnd">
            <a:solidFill>
              <a:srgbClr val="F58921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2" name="TextBox 12"/>
          <p:cNvSpPr txBox="1"/>
          <p:nvPr/>
        </p:nvSpPr>
        <p:spPr>
          <a:xfrm>
            <a:off x="17219968" y="9344868"/>
            <a:ext cx="264197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94514" y="895350"/>
            <a:ext cx="9295011" cy="116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 u="sng" dirty="0">
                <a:solidFill>
                  <a:srgbClr val="0B6C9D"/>
                </a:solidFill>
                <a:latin typeface="Glacial Indifference Bold"/>
              </a:rPr>
              <a:t>How to ask a question: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1938654"/>
            <a:ext cx="8865971" cy="103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>
                <a:solidFill>
                  <a:srgbClr val="0B6C9D"/>
                </a:solidFill>
                <a:latin typeface="Glacial Indifference Italics"/>
              </a:rPr>
              <a:t>Como </a:t>
            </a:r>
            <a:r>
              <a:rPr lang="en-US" sz="5999" dirty="0" err="1">
                <a:solidFill>
                  <a:srgbClr val="0B6C9D"/>
                </a:solidFill>
                <a:latin typeface="Glacial Indifference Italics"/>
              </a:rPr>
              <a:t>hacer</a:t>
            </a:r>
            <a:r>
              <a:rPr lang="en-US" sz="5999" dirty="0">
                <a:solidFill>
                  <a:srgbClr val="0B6C9D"/>
                </a:solidFill>
                <a:latin typeface="Glacial Indifference Italics"/>
              </a:rPr>
              <a:t> una </a:t>
            </a:r>
            <a:r>
              <a:rPr lang="en-US" sz="5999" dirty="0" err="1">
                <a:solidFill>
                  <a:srgbClr val="0B6C9D"/>
                </a:solidFill>
                <a:latin typeface="Glacial Indifference Italics"/>
              </a:rPr>
              <a:t>pregunta</a:t>
            </a:r>
            <a:r>
              <a:rPr lang="en-US" sz="5999" dirty="0">
                <a:solidFill>
                  <a:srgbClr val="0B6C9D"/>
                </a:solidFill>
                <a:latin typeface="Glacial Indifference Italics"/>
              </a:rPr>
              <a:t>:</a:t>
            </a:r>
            <a:r>
              <a:rPr lang="en-US" sz="5999" dirty="0">
                <a:solidFill>
                  <a:srgbClr val="0B6C9D"/>
                </a:solidFill>
                <a:latin typeface="Glacial Indifference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0118" y="3472292"/>
            <a:ext cx="5888236" cy="88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58921"/>
                </a:solidFill>
                <a:latin typeface="Open Sans Bold"/>
              </a:rPr>
              <a:t>In Zoom/</a:t>
            </a:r>
            <a:r>
              <a:rPr lang="en-US" sz="5199" dirty="0">
                <a:solidFill>
                  <a:srgbClr val="F58921"/>
                </a:solidFill>
                <a:latin typeface="Open Sans Bold Italics"/>
              </a:rPr>
              <a:t>Por Zoom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379020" cy="10287000"/>
            <a:chOff x="0" y="0"/>
            <a:chExt cx="3849199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49200" cy="3479800"/>
            </a:xfrm>
            <a:custGeom>
              <a:avLst/>
              <a:gdLst/>
              <a:ahLst/>
              <a:cxnLst/>
              <a:rect l="l" t="t" r="r" b="b"/>
              <a:pathLst>
                <a:path w="3849200" h="3479800">
                  <a:moveTo>
                    <a:pt x="0" y="0"/>
                  </a:moveTo>
                  <a:lnTo>
                    <a:pt x="3849200" y="0"/>
                  </a:lnTo>
                  <a:lnTo>
                    <a:pt x="38492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3245319" y="1008019"/>
            <a:ext cx="4888382" cy="9044544"/>
            <a:chOff x="0" y="0"/>
            <a:chExt cx="6583680" cy="121812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83680" cy="12181204"/>
            </a:xfrm>
            <a:custGeom>
              <a:avLst/>
              <a:gdLst/>
              <a:ahLst/>
              <a:cxnLst/>
              <a:rect l="l" t="t" r="r" b="b"/>
              <a:pathLst>
                <a:path w="6583680" h="12181204">
                  <a:moveTo>
                    <a:pt x="5877560" y="9695711"/>
                  </a:moveTo>
                  <a:lnTo>
                    <a:pt x="5877560" y="0"/>
                  </a:lnTo>
                  <a:lnTo>
                    <a:pt x="0" y="0"/>
                  </a:lnTo>
                  <a:lnTo>
                    <a:pt x="0" y="12181204"/>
                  </a:lnTo>
                  <a:lnTo>
                    <a:pt x="5877560" y="12181204"/>
                  </a:lnTo>
                  <a:lnTo>
                    <a:pt x="5877560" y="10286364"/>
                  </a:lnTo>
                  <a:lnTo>
                    <a:pt x="6583680" y="9995533"/>
                  </a:lnTo>
                  <a:lnTo>
                    <a:pt x="5877560" y="9695711"/>
                  </a:lnTo>
                  <a:close/>
                </a:path>
              </a:pathLst>
            </a:custGeom>
            <a:solidFill>
              <a:srgbClr val="A8D0EC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3191405" y="5067300"/>
            <a:ext cx="4420005" cy="0"/>
          </a:xfrm>
          <a:prstGeom prst="line">
            <a:avLst/>
          </a:prstGeom>
          <a:ln w="76200" cap="rnd">
            <a:solidFill>
              <a:srgbClr val="F58921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10449" y="2568568"/>
            <a:ext cx="4748851" cy="51498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94252" y="1159441"/>
            <a:ext cx="1474583" cy="192665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2515" y="3264195"/>
            <a:ext cx="10377785" cy="299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>
                <a:solidFill>
                  <a:srgbClr val="FFFFFF"/>
                </a:solidFill>
                <a:latin typeface="Open Sans Bold"/>
              </a:rPr>
              <a:t>Questions?</a:t>
            </a:r>
          </a:p>
          <a:p>
            <a:pPr algn="ctr">
              <a:lnSpc>
                <a:spcPts val="12040"/>
              </a:lnSpc>
            </a:pPr>
            <a:endParaRPr lang="en-US" sz="860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856944" y="5112316"/>
            <a:ext cx="12516703" cy="299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>
                <a:solidFill>
                  <a:srgbClr val="FFFFFF"/>
                </a:solidFill>
                <a:latin typeface="Open Sans Bold Italics"/>
              </a:rPr>
              <a:t>¿</a:t>
            </a:r>
            <a:r>
              <a:rPr lang="en-US" sz="8600">
                <a:solidFill>
                  <a:srgbClr val="FFFFFF"/>
                </a:solidFill>
                <a:latin typeface="Open Sans Bold"/>
              </a:rPr>
              <a:t>Preguntas?</a:t>
            </a:r>
          </a:p>
          <a:p>
            <a:pPr algn="ctr">
              <a:lnSpc>
                <a:spcPts val="12040"/>
              </a:lnSpc>
            </a:pPr>
            <a:endParaRPr lang="en-US" sz="8600">
              <a:solidFill>
                <a:srgbClr val="FFFFFF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379020" cy="10325100"/>
            <a:chOff x="0" y="0"/>
            <a:chExt cx="3849199" cy="3479800"/>
          </a:xfrm>
          <a:solidFill>
            <a:srgbClr val="F5881F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849200" cy="3479800"/>
            </a:xfrm>
            <a:custGeom>
              <a:avLst/>
              <a:gdLst/>
              <a:ahLst/>
              <a:cxnLst/>
              <a:rect l="l" t="t" r="r" b="b"/>
              <a:pathLst>
                <a:path w="3849200" h="3479800">
                  <a:moveTo>
                    <a:pt x="0" y="0"/>
                  </a:moveTo>
                  <a:lnTo>
                    <a:pt x="3849200" y="0"/>
                  </a:lnTo>
                  <a:lnTo>
                    <a:pt x="3849200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AutoShape 4"/>
          <p:cNvSpPr/>
          <p:nvPr/>
        </p:nvSpPr>
        <p:spPr>
          <a:xfrm>
            <a:off x="3419027" y="2433478"/>
            <a:ext cx="3832221" cy="0"/>
          </a:xfrm>
          <a:prstGeom prst="line">
            <a:avLst/>
          </a:prstGeom>
          <a:ln w="7620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1379020" y="0"/>
            <a:ext cx="6908980" cy="10287000"/>
            <a:chOff x="0" y="0"/>
            <a:chExt cx="2337112" cy="3479800"/>
          </a:xfrm>
          <a:solidFill>
            <a:schemeClr val="bg1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337112" cy="3479800"/>
            </a:xfrm>
            <a:custGeom>
              <a:avLst/>
              <a:gdLst/>
              <a:ahLst/>
              <a:cxnLst/>
              <a:rect l="l" t="t" r="r" b="b"/>
              <a:pathLst>
                <a:path w="2337112" h="3479800">
                  <a:moveTo>
                    <a:pt x="0" y="0"/>
                  </a:moveTo>
                  <a:lnTo>
                    <a:pt x="2337112" y="0"/>
                  </a:lnTo>
                  <a:lnTo>
                    <a:pt x="2337112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sp>
        <p:nvSpPr>
          <p:cNvPr id="8" name="TextBox 8"/>
          <p:cNvSpPr txBox="1"/>
          <p:nvPr/>
        </p:nvSpPr>
        <p:spPr>
          <a:xfrm>
            <a:off x="58164" y="764731"/>
            <a:ext cx="10377785" cy="299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 dirty="0">
                <a:solidFill>
                  <a:srgbClr val="FFFFFF"/>
                </a:solidFill>
                <a:latin typeface="Open Sans Bold"/>
              </a:rPr>
              <a:t>Contact Us</a:t>
            </a:r>
          </a:p>
          <a:p>
            <a:pPr algn="ctr">
              <a:lnSpc>
                <a:spcPts val="12040"/>
              </a:lnSpc>
            </a:pPr>
            <a:endParaRPr lang="en-US" sz="8600" dirty="0">
              <a:solidFill>
                <a:srgbClr val="FFFFFF"/>
              </a:solidFill>
              <a:latin typeface="Open Sans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10449" y="2568568"/>
            <a:ext cx="4748851" cy="5149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1011294" y="2542856"/>
            <a:ext cx="12516703" cy="451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 dirty="0" err="1">
                <a:solidFill>
                  <a:srgbClr val="FFFFFF"/>
                </a:solidFill>
                <a:latin typeface="Open Sans Bold Italics"/>
              </a:rPr>
              <a:t>Contáctenos</a:t>
            </a:r>
            <a:endParaRPr lang="en-US" sz="8600" dirty="0">
              <a:solidFill>
                <a:srgbClr val="FFFFFF"/>
              </a:solidFill>
              <a:latin typeface="Open Sans Bold Italics"/>
            </a:endParaRPr>
          </a:p>
          <a:p>
            <a:pPr algn="ctr">
              <a:lnSpc>
                <a:spcPts val="12040"/>
              </a:lnSpc>
            </a:pPr>
            <a:endParaRPr lang="en-US" sz="8600" dirty="0">
              <a:solidFill>
                <a:srgbClr val="FFFFFF"/>
              </a:solidFill>
              <a:latin typeface="Open Sans Bold Italics"/>
            </a:endParaRPr>
          </a:p>
          <a:p>
            <a:pPr algn="ctr">
              <a:lnSpc>
                <a:spcPts val="12040"/>
              </a:lnSpc>
            </a:pPr>
            <a:endParaRPr lang="en-US" sz="8600" dirty="0">
              <a:solidFill>
                <a:srgbClr val="FFFFFF"/>
              </a:solidFill>
              <a:latin typeface="Open Sans Bold Itali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19400" y="4404665"/>
            <a:ext cx="1027970" cy="10279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819400" y="5781834"/>
            <a:ext cx="905066" cy="6459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819400" y="6828391"/>
            <a:ext cx="905872" cy="90587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254019" y="5715159"/>
            <a:ext cx="5796168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 Light Bold"/>
              </a:rPr>
              <a:t>asyleeoutreach@hias.org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47370" y="4595019"/>
            <a:ext cx="4043889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 Light Bold"/>
              </a:rPr>
              <a:t>(240) 284-3306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254019" y="7011013"/>
            <a:ext cx="4439316" cy="590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 Light Bold"/>
              </a:rPr>
              <a:t> </a:t>
            </a:r>
            <a:r>
              <a:rPr lang="en-US" sz="3399" dirty="0">
                <a:solidFill>
                  <a:schemeClr val="bg1"/>
                </a:solidFill>
                <a:latin typeface="Open Sans Light 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asyleeoutreach.org</a:t>
            </a:r>
            <a:endParaRPr lang="en-US" sz="3399" dirty="0">
              <a:solidFill>
                <a:schemeClr val="bg1"/>
              </a:solidFill>
              <a:latin typeface="Open Sans Light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3522" y="8421951"/>
            <a:ext cx="9406660" cy="1215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FFFFFF"/>
                </a:solidFill>
                <a:latin typeface="Open Sans Light Bold"/>
              </a:rPr>
              <a:t>Follow the AOP on Facebook: </a:t>
            </a:r>
            <a:r>
              <a:rPr lang="en-US" sz="3499" dirty="0">
                <a:solidFill>
                  <a:schemeClr val="bg1"/>
                </a:solidFill>
                <a:latin typeface="Open Sans Light 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@asyleeoutreach</a:t>
            </a:r>
            <a:endParaRPr lang="en-US" sz="3499" dirty="0">
              <a:solidFill>
                <a:schemeClr val="bg1"/>
              </a:solidFill>
              <a:latin typeface="Open Sans Light Bold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265051-430E-4869-B118-3CEF556816B0}"/>
              </a:ext>
            </a:extLst>
          </p:cNvPr>
          <p:cNvCxnSpPr>
            <a:cxnSpLocks/>
          </p:cNvCxnSpPr>
          <p:nvPr/>
        </p:nvCxnSpPr>
        <p:spPr>
          <a:xfrm>
            <a:off x="2278611" y="4506380"/>
            <a:ext cx="0" cy="319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963827" y="9231415"/>
            <a:ext cx="295473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Glacial Indifference Bold"/>
              </a:rPr>
              <a:t>3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1842" y="9359758"/>
            <a:ext cx="2208351" cy="643182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0000">
            <a:off x="16294764" y="9643249"/>
            <a:ext cx="64318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952996" y="538394"/>
            <a:ext cx="8305304" cy="116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0B6C9D"/>
                </a:solidFill>
                <a:latin typeface="Glacial Indifference Bold"/>
              </a:rPr>
              <a:t>In This Presentation: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2329" y="1581698"/>
            <a:ext cx="8339236" cy="103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0B6C9D"/>
                </a:solidFill>
                <a:latin typeface="Glacial Indifference Italics"/>
              </a:rPr>
              <a:t>En esta presentación:</a:t>
            </a:r>
            <a:r>
              <a:rPr lang="en-US" sz="5999">
                <a:solidFill>
                  <a:srgbClr val="0B6C9D"/>
                </a:solidFill>
                <a:latin typeface="Glacial Indifference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2996" y="3914775"/>
            <a:ext cx="15125204" cy="2394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I</a:t>
            </a:r>
            <a:r>
              <a:rPr lang="en-US" sz="4000" dirty="0">
                <a:solidFill>
                  <a:srgbClr val="000000"/>
                </a:solidFill>
                <a:latin typeface="Glacial Indifference" panose="020B0604020202020204" charset="0"/>
              </a:rPr>
              <a:t>. Asylum and your documents/</a:t>
            </a:r>
            <a:r>
              <a:rPr lang="en-US" sz="4000" i="1" dirty="0">
                <a:solidFill>
                  <a:srgbClr val="000000"/>
                </a:solidFill>
                <a:latin typeface="Glacial Indifference" panose="020B0604020202020204" charset="0"/>
              </a:rPr>
              <a:t>El </a:t>
            </a:r>
            <a:r>
              <a:rPr lang="en-US" sz="4000" i="1" dirty="0" err="1">
                <a:solidFill>
                  <a:srgbClr val="000000"/>
                </a:solidFill>
                <a:latin typeface="Glacial Indifference" panose="020B0604020202020204" charset="0"/>
              </a:rPr>
              <a:t>asilo</a:t>
            </a:r>
            <a:r>
              <a:rPr lang="en-US" sz="4000" i="1" dirty="0">
                <a:solidFill>
                  <a:srgbClr val="000000"/>
                </a:solidFill>
                <a:latin typeface="Glacial Indifference" panose="020B0604020202020204" charset="0"/>
              </a:rPr>
              <a:t> y sus </a:t>
            </a:r>
            <a:r>
              <a:rPr lang="en-US" sz="4000" i="1" dirty="0" err="1">
                <a:solidFill>
                  <a:srgbClr val="000000"/>
                </a:solidFill>
                <a:latin typeface="Glacial Indifference" panose="020B0604020202020204" charset="0"/>
              </a:rPr>
              <a:t>documentos</a:t>
            </a:r>
            <a:endParaRPr lang="en-US" sz="4000" i="1" dirty="0">
              <a:solidFill>
                <a:srgbClr val="000000"/>
              </a:solidFill>
              <a:latin typeface="Glacial Indifference" panose="020B0604020202020204" charset="0"/>
            </a:endParaRPr>
          </a:p>
          <a:p>
            <a:pPr>
              <a:lnSpc>
                <a:spcPts val="4899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 panose="020B0604020202020204" charset="0"/>
              </a:rPr>
              <a:t>II. Next steps and benefits/</a:t>
            </a:r>
            <a:r>
              <a:rPr lang="en-US" sz="4000" i="1" dirty="0" err="1">
                <a:solidFill>
                  <a:srgbClr val="000000"/>
                </a:solidFill>
                <a:latin typeface="Glacial Indifference" panose="020B0604020202020204" charset="0"/>
              </a:rPr>
              <a:t>Próximos</a:t>
            </a:r>
            <a:r>
              <a:rPr lang="en-US" sz="4000" i="1" dirty="0">
                <a:solidFill>
                  <a:srgbClr val="000000"/>
                </a:solidFill>
                <a:latin typeface="Glacial Indifference" panose="020B0604020202020204" charset="0"/>
              </a:rPr>
              <a:t> pasos y </a:t>
            </a:r>
            <a:r>
              <a:rPr lang="en-US" sz="4000" i="1" dirty="0" err="1">
                <a:solidFill>
                  <a:srgbClr val="000000"/>
                </a:solidFill>
                <a:latin typeface="Glacial Indifference" panose="020B0604020202020204" charset="0"/>
              </a:rPr>
              <a:t>beneficios</a:t>
            </a:r>
            <a:r>
              <a:rPr lang="en-US" sz="4000" i="1" dirty="0">
                <a:solidFill>
                  <a:srgbClr val="000000"/>
                </a:solidFill>
                <a:latin typeface="Glacial Indifference" panose="020B0604020202020204" charset="0"/>
              </a:rPr>
              <a:t> para </a:t>
            </a:r>
            <a:r>
              <a:rPr lang="en-US" sz="4000" i="1" dirty="0" err="1">
                <a:solidFill>
                  <a:srgbClr val="000000"/>
                </a:solidFill>
                <a:latin typeface="Glacial Indifference" panose="020B0604020202020204" charset="0"/>
              </a:rPr>
              <a:t>asilados</a:t>
            </a:r>
            <a:endParaRPr lang="en-US" sz="4000" i="1" dirty="0">
              <a:solidFill>
                <a:srgbClr val="000000"/>
              </a:solidFill>
              <a:latin typeface="Glacial Indifference" panose="020B0604020202020204" charset="0"/>
            </a:endParaRPr>
          </a:p>
          <a:p>
            <a:pPr>
              <a:lnSpc>
                <a:spcPts val="4899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 panose="020B0604020202020204" charset="0"/>
              </a:rPr>
              <a:t>III. Additional information/</a:t>
            </a:r>
            <a:r>
              <a:rPr lang="en-US" sz="4000" i="1" dirty="0" err="1">
                <a:solidFill>
                  <a:srgbClr val="000000"/>
                </a:solidFill>
                <a:latin typeface="Glacial Indifference" panose="020B0604020202020204" charset="0"/>
              </a:rPr>
              <a:t>Información</a:t>
            </a:r>
            <a:r>
              <a:rPr lang="en-US" sz="4000" i="1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Glacial Indifference" panose="020B0604020202020204" charset="0"/>
              </a:rPr>
              <a:t>adicional</a:t>
            </a:r>
            <a:endParaRPr lang="en-US" sz="4000" i="1" dirty="0">
              <a:solidFill>
                <a:srgbClr val="000000"/>
              </a:solidFill>
              <a:latin typeface="Glacial Indifference" panose="020B0604020202020204" charset="0"/>
            </a:endParaRPr>
          </a:p>
          <a:p>
            <a:pPr algn="ctr">
              <a:lnSpc>
                <a:spcPts val="4899"/>
              </a:lnSpc>
            </a:pPr>
            <a:endParaRPr lang="en-US" sz="1299" dirty="0">
              <a:solidFill>
                <a:srgbClr val="000000"/>
              </a:solidFill>
              <a:latin typeface="Arimo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52996" y="2783205"/>
            <a:ext cx="5745758" cy="89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58921"/>
                </a:solidFill>
                <a:latin typeface="Glacial Indifference Bold"/>
              </a:rPr>
              <a:t>Overview</a:t>
            </a:r>
            <a:r>
              <a:rPr lang="en-US" sz="5199">
                <a:solidFill>
                  <a:srgbClr val="F58921"/>
                </a:solidFill>
                <a:latin typeface="Glacial Indifference"/>
              </a:rPr>
              <a:t>/</a:t>
            </a:r>
            <a:r>
              <a:rPr lang="en-US" sz="5199">
                <a:solidFill>
                  <a:srgbClr val="F58921"/>
                </a:solidFill>
                <a:latin typeface="Glacial Indifference Italics"/>
              </a:rPr>
              <a:t>Resumen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6296" y="5882640"/>
            <a:ext cx="13720167" cy="89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58921"/>
                </a:solidFill>
                <a:latin typeface="Glacial Indifference Bold"/>
              </a:rPr>
              <a:t>A couple of reminders/</a:t>
            </a:r>
            <a:r>
              <a:rPr lang="en-US" sz="5199">
                <a:solidFill>
                  <a:srgbClr val="F58921"/>
                </a:solidFill>
                <a:latin typeface="Glacial Indifference Italics"/>
              </a:rPr>
              <a:t>Algunos Recordatorios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6296" y="6990080"/>
            <a:ext cx="1676350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Please ask questions</a:t>
            </a:r>
            <a:r>
              <a:rPr lang="en-US" sz="4000" i="1" dirty="0">
                <a:solidFill>
                  <a:srgbClr val="000000"/>
                </a:solidFill>
                <a:latin typeface="Glacial Indifference"/>
              </a:rPr>
              <a:t>!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/</a:t>
            </a:r>
            <a:r>
              <a:rPr lang="en-US" sz="4000" i="1" dirty="0">
                <a:solidFill>
                  <a:srgbClr val="000000"/>
                </a:solidFill>
                <a:latin typeface="Glacial Indifference"/>
              </a:rPr>
              <a:t>¡Por favor </a:t>
            </a:r>
            <a:r>
              <a:rPr lang="en-US" sz="4000" i="1" dirty="0" err="1">
                <a:solidFill>
                  <a:srgbClr val="000000"/>
                </a:solidFill>
                <a:latin typeface="Glacial Indifference"/>
              </a:rPr>
              <a:t>hagan</a:t>
            </a:r>
            <a:r>
              <a:rPr lang="en-US" sz="4000" i="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Glacial Indifference"/>
              </a:rPr>
              <a:t>preguntas</a:t>
            </a:r>
            <a:r>
              <a:rPr lang="en-US" sz="4000" i="1" dirty="0">
                <a:solidFill>
                  <a:srgbClr val="000000"/>
                </a:solidFill>
                <a:latin typeface="Glacial Indifference"/>
              </a:rPr>
              <a:t>!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You can take pictures or screenshots/</a:t>
            </a:r>
            <a:r>
              <a:rPr lang="en-US" sz="4000" i="1" dirty="0" err="1">
                <a:solidFill>
                  <a:srgbClr val="000000"/>
                </a:solidFill>
                <a:latin typeface="Glacial Indifference"/>
              </a:rPr>
              <a:t>Pueden</a:t>
            </a:r>
            <a:r>
              <a:rPr lang="en-US" sz="4000" i="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Glacial Indifference"/>
              </a:rPr>
              <a:t>tomar</a:t>
            </a:r>
            <a:r>
              <a:rPr lang="en-US" sz="4000" i="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Glacial Indifference"/>
              </a:rPr>
              <a:t>fotos</a:t>
            </a:r>
            <a:r>
              <a:rPr lang="en-US" sz="4000" i="1" dirty="0">
                <a:solidFill>
                  <a:srgbClr val="000000"/>
                </a:solidFill>
                <a:latin typeface="Glacial Indifference"/>
              </a:rPr>
              <a:t> de la </a:t>
            </a:r>
            <a:r>
              <a:rPr lang="en-US" sz="4000" i="1" dirty="0" err="1">
                <a:solidFill>
                  <a:srgbClr val="000000"/>
                </a:solidFill>
                <a:latin typeface="Glacial Indifference"/>
              </a:rPr>
              <a:t>pantalla</a:t>
            </a:r>
            <a:r>
              <a:rPr lang="en-US" sz="4000" i="1" dirty="0">
                <a:solidFill>
                  <a:srgbClr val="000000"/>
                </a:solidFill>
                <a:latin typeface="Glacial Indifference"/>
              </a:rPr>
              <a:t>.</a:t>
            </a: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E128C36B-5370-46BD-A8EC-BED042C4AA30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FE2CDF5D-FAE2-4809-B58E-8582EA51FBC2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20" name="Picture 5">
            <a:extLst>
              <a:ext uri="{FF2B5EF4-FFF2-40B4-BE49-F238E27FC236}">
                <a16:creationId xmlns:a16="http://schemas.microsoft.com/office/drawing/2014/main" id="{0E96EF2E-1A5F-477B-B64D-F2A20F0A3A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21" name="AutoShape 6">
            <a:extLst>
              <a:ext uri="{FF2B5EF4-FFF2-40B4-BE49-F238E27FC236}">
                <a16:creationId xmlns:a16="http://schemas.microsoft.com/office/drawing/2014/main" id="{D12622CC-6886-4B5E-A7D2-B2DBFF669F7F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70D0ACF7-D1DC-4761-86AF-2C4D88C41081}"/>
              </a:ext>
            </a:extLst>
          </p:cNvPr>
          <p:cNvSpPr txBox="1"/>
          <p:nvPr/>
        </p:nvSpPr>
        <p:spPr>
          <a:xfrm>
            <a:off x="17219968" y="9344868"/>
            <a:ext cx="264197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379020" cy="10287000"/>
            <a:chOff x="0" y="0"/>
            <a:chExt cx="3849199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49200" cy="3479800"/>
            </a:xfrm>
            <a:custGeom>
              <a:avLst/>
              <a:gdLst/>
              <a:ahLst/>
              <a:cxnLst/>
              <a:rect l="l" t="t" r="r" b="b"/>
              <a:pathLst>
                <a:path w="3849200" h="3479800">
                  <a:moveTo>
                    <a:pt x="0" y="0"/>
                  </a:moveTo>
                  <a:lnTo>
                    <a:pt x="3849200" y="0"/>
                  </a:lnTo>
                  <a:lnTo>
                    <a:pt x="38492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915557" y="2591435"/>
            <a:ext cx="5657850" cy="565785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64791" y="3522169"/>
            <a:ext cx="4159382" cy="3796381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3479508" y="5709285"/>
            <a:ext cx="4420005" cy="0"/>
          </a:xfrm>
          <a:prstGeom prst="line">
            <a:avLst/>
          </a:prstGeom>
          <a:ln w="76200" cap="rnd">
            <a:solidFill>
              <a:srgbClr val="F5892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2638484" y="923925"/>
            <a:ext cx="6102053" cy="89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Glacial Indifference"/>
              </a:rPr>
              <a:t>Part I/</a:t>
            </a:r>
            <a:r>
              <a:rPr lang="en-US" sz="5199">
                <a:solidFill>
                  <a:srgbClr val="FFFFFF"/>
                </a:solidFill>
                <a:latin typeface="Glacial Indifference Italics"/>
              </a:rPr>
              <a:t>Parte 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0617" y="2080260"/>
            <a:ext cx="10377785" cy="299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>
                <a:solidFill>
                  <a:srgbClr val="FFFFFF"/>
                </a:solidFill>
                <a:latin typeface="Open Sans Bold"/>
              </a:rPr>
              <a:t>Asylum and Your Documents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568841" y="5901055"/>
            <a:ext cx="12516703" cy="299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 dirty="0">
                <a:solidFill>
                  <a:srgbClr val="FFFFFF"/>
                </a:solidFill>
                <a:latin typeface="Open Sans Bold Italics"/>
              </a:rPr>
              <a:t>El </a:t>
            </a:r>
            <a:r>
              <a:rPr lang="en-US" sz="8600" dirty="0" err="1">
                <a:solidFill>
                  <a:srgbClr val="FFFFFF"/>
                </a:solidFill>
                <a:latin typeface="Open Sans Bold Italics"/>
              </a:rPr>
              <a:t>asilo</a:t>
            </a:r>
            <a:r>
              <a:rPr lang="en-US" sz="8600" dirty="0">
                <a:solidFill>
                  <a:srgbClr val="FFFFFF"/>
                </a:solidFill>
                <a:latin typeface="Open Sans Bold Italics"/>
              </a:rPr>
              <a:t> y sus </a:t>
            </a:r>
            <a:r>
              <a:rPr lang="en-US" sz="8600" dirty="0" err="1">
                <a:solidFill>
                  <a:srgbClr val="FFFFFF"/>
                </a:solidFill>
                <a:latin typeface="Open Sans Bold Italics"/>
              </a:rPr>
              <a:t>documentos</a:t>
            </a:r>
            <a:endParaRPr lang="en-US" sz="8600" dirty="0">
              <a:solidFill>
                <a:srgbClr val="FFFFFF"/>
              </a:solidFill>
              <a:latin typeface="Open Sans Bold Itali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-10800000">
            <a:off x="11178679" y="7163381"/>
            <a:ext cx="1438982" cy="0"/>
          </a:xfrm>
          <a:prstGeom prst="line">
            <a:avLst/>
          </a:prstGeom>
          <a:ln w="200025" cap="rnd">
            <a:solidFill>
              <a:srgbClr val="F58921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2686896-B00A-40E3-9086-06A70E626CB0}"/>
              </a:ext>
            </a:extLst>
          </p:cNvPr>
          <p:cNvSpPr/>
          <p:nvPr/>
        </p:nvSpPr>
        <p:spPr>
          <a:xfrm>
            <a:off x="12655123" y="6409556"/>
            <a:ext cx="3932520" cy="1629789"/>
          </a:xfrm>
          <a:prstGeom prst="roundRect">
            <a:avLst/>
          </a:prstGeom>
          <a:solidFill>
            <a:srgbClr val="F588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1842" y="9359758"/>
            <a:ext cx="2208351" cy="64318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400000">
            <a:off x="16294764" y="9643249"/>
            <a:ext cx="64318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7339" y="3262512"/>
            <a:ext cx="4205322" cy="53621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7178" y="6190952"/>
            <a:ext cx="2818011" cy="2433737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-10800000">
            <a:off x="6186492" y="4576364"/>
            <a:ext cx="1740524" cy="17359"/>
          </a:xfrm>
          <a:prstGeom prst="line">
            <a:avLst/>
          </a:prstGeom>
          <a:ln w="200025" cap="rnd">
            <a:solidFill>
              <a:srgbClr val="F58921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2" name="TextBox 12"/>
          <p:cNvSpPr txBox="1"/>
          <p:nvPr/>
        </p:nvSpPr>
        <p:spPr>
          <a:xfrm>
            <a:off x="16963827" y="9231415"/>
            <a:ext cx="295473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Glacial Indifference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24000" y="706166"/>
            <a:ext cx="17526000" cy="1009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80"/>
              </a:lnSpc>
            </a:pPr>
            <a:r>
              <a:rPr lang="en-US" sz="5400" u="sng" dirty="0">
                <a:solidFill>
                  <a:srgbClr val="0B6C9D"/>
                </a:solidFill>
                <a:latin typeface="Glacial Indifference Bold"/>
              </a:rPr>
              <a:t>If you received asylum in a USCIS Asylum Office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90045" y="6540696"/>
            <a:ext cx="4090616" cy="1790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chemeClr val="bg1"/>
                </a:solidFill>
                <a:latin typeface="Glacial Indifference Bold"/>
              </a:rPr>
              <a:t>Form I-94/ </a:t>
            </a:r>
            <a:r>
              <a:rPr lang="en-US" sz="3399" dirty="0" err="1">
                <a:solidFill>
                  <a:schemeClr val="bg1"/>
                </a:solidFill>
                <a:latin typeface="Glacial Indifference Italics"/>
              </a:rPr>
              <a:t>Formulario</a:t>
            </a:r>
            <a:r>
              <a:rPr lang="en-US" sz="3399" dirty="0">
                <a:solidFill>
                  <a:schemeClr val="bg1"/>
                </a:solidFill>
                <a:latin typeface="Glacial Indifference Italics"/>
              </a:rPr>
              <a:t> I-94</a:t>
            </a:r>
            <a:r>
              <a:rPr lang="en-US" sz="3399" dirty="0">
                <a:solidFill>
                  <a:schemeClr val="bg1"/>
                </a:solidFill>
                <a:latin typeface="Glacial Indifference"/>
              </a:rPr>
              <a:t> 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24000" y="1770271"/>
            <a:ext cx="16235356" cy="1885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dirty="0">
                <a:solidFill>
                  <a:srgbClr val="0B6C9D"/>
                </a:solidFill>
                <a:latin typeface="Glacial Indifference Italics"/>
              </a:rPr>
              <a:t>Si </a:t>
            </a:r>
            <a:r>
              <a:rPr lang="en-US" sz="5400" dirty="0" err="1">
                <a:solidFill>
                  <a:srgbClr val="0B6C9D"/>
                </a:solidFill>
                <a:latin typeface="Glacial Indifference Italics"/>
              </a:rPr>
              <a:t>recibió</a:t>
            </a:r>
            <a:r>
              <a:rPr lang="en-US" sz="5400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5400" dirty="0" err="1">
                <a:solidFill>
                  <a:srgbClr val="0B6C9D"/>
                </a:solidFill>
                <a:latin typeface="Glacial Indifference Italics"/>
              </a:rPr>
              <a:t>asilo</a:t>
            </a:r>
            <a:r>
              <a:rPr lang="en-US" sz="5400" dirty="0">
                <a:solidFill>
                  <a:srgbClr val="0B6C9D"/>
                </a:solidFill>
                <a:latin typeface="Glacial Indifference Italics"/>
              </a:rPr>
              <a:t> a </a:t>
            </a:r>
            <a:r>
              <a:rPr lang="en-US" sz="5400" dirty="0" err="1">
                <a:solidFill>
                  <a:srgbClr val="0B6C9D"/>
                </a:solidFill>
                <a:latin typeface="Glacial Indifference Italics"/>
              </a:rPr>
              <a:t>través</a:t>
            </a:r>
            <a:r>
              <a:rPr lang="en-US" sz="5400" dirty="0">
                <a:solidFill>
                  <a:srgbClr val="0B6C9D"/>
                </a:solidFill>
                <a:latin typeface="Glacial Indifference Italics"/>
              </a:rPr>
              <a:t> de una </a:t>
            </a:r>
            <a:r>
              <a:rPr lang="en-US" sz="5400" dirty="0" err="1">
                <a:solidFill>
                  <a:srgbClr val="0B6C9D"/>
                </a:solidFill>
                <a:latin typeface="Glacial Indifference Italics"/>
              </a:rPr>
              <a:t>oficina</a:t>
            </a:r>
            <a:r>
              <a:rPr lang="en-US" sz="5400" dirty="0">
                <a:solidFill>
                  <a:srgbClr val="0B6C9D"/>
                </a:solidFill>
                <a:latin typeface="Glacial Indifference Italics"/>
              </a:rPr>
              <a:t> de USCIS</a:t>
            </a:r>
          </a:p>
          <a:p>
            <a:pPr>
              <a:lnSpc>
                <a:spcPts val="7560"/>
              </a:lnSpc>
            </a:pPr>
            <a:endParaRPr lang="en-US" sz="5400" dirty="0">
              <a:solidFill>
                <a:srgbClr val="0B6C9D"/>
              </a:solidFill>
              <a:latin typeface="Glacial Indifference Italics"/>
            </a:endParaRP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FC220CCE-32AD-4B68-8126-E8F29D3738CE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7422F616-1123-4A05-8AD9-8BE918916B35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21" name="Picture 5">
            <a:extLst>
              <a:ext uri="{FF2B5EF4-FFF2-40B4-BE49-F238E27FC236}">
                <a16:creationId xmlns:a16="http://schemas.microsoft.com/office/drawing/2014/main" id="{59AC6F71-B846-443C-BF8A-C6AFC5BB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FF8AC608-33D0-40F6-A6A1-AF6E23586C20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D946426A-92EB-4CCE-ABD6-36FA93226E5D}"/>
              </a:ext>
            </a:extLst>
          </p:cNvPr>
          <p:cNvSpPr txBox="1"/>
          <p:nvPr/>
        </p:nvSpPr>
        <p:spPr>
          <a:xfrm>
            <a:off x="17219968" y="9344868"/>
            <a:ext cx="264197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3AD070-E475-4920-ABB6-4ED4AB5031ED}"/>
              </a:ext>
            </a:extLst>
          </p:cNvPr>
          <p:cNvSpPr/>
          <p:nvPr/>
        </p:nvSpPr>
        <p:spPr>
          <a:xfrm>
            <a:off x="7927017" y="3845096"/>
            <a:ext cx="6855783" cy="1629789"/>
          </a:xfrm>
          <a:prstGeom prst="roundRect">
            <a:avLst/>
          </a:prstGeom>
          <a:solidFill>
            <a:srgbClr val="F588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066115" y="4034564"/>
            <a:ext cx="6503325" cy="1790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chemeClr val="bg1"/>
                </a:solidFill>
                <a:latin typeface="Glacial Indifference Bold"/>
              </a:rPr>
              <a:t>Asylum Approval Letter/</a:t>
            </a:r>
            <a:r>
              <a:rPr lang="en-US" sz="3399" dirty="0">
                <a:solidFill>
                  <a:schemeClr val="bg1"/>
                </a:solidFill>
                <a:latin typeface="Glacial Indifference Italics"/>
              </a:rPr>
              <a:t>Carta de </a:t>
            </a:r>
            <a:r>
              <a:rPr lang="en-US" sz="3399" dirty="0" err="1">
                <a:solidFill>
                  <a:schemeClr val="bg1"/>
                </a:solidFill>
                <a:latin typeface="Glacial Indifference Italics"/>
              </a:rPr>
              <a:t>aprobación</a:t>
            </a:r>
            <a:r>
              <a:rPr lang="en-US" sz="3399" dirty="0">
                <a:solidFill>
                  <a:schemeClr val="bg1"/>
                </a:solidFill>
                <a:latin typeface="Glacial Indifference Italics"/>
              </a:rPr>
              <a:t> de </a:t>
            </a:r>
            <a:r>
              <a:rPr lang="en-US" sz="3399" dirty="0" err="1">
                <a:solidFill>
                  <a:schemeClr val="bg1"/>
                </a:solidFill>
                <a:latin typeface="Glacial Indifference Italics"/>
              </a:rPr>
              <a:t>asilo</a:t>
            </a:r>
            <a:endParaRPr lang="en-US" sz="3399" dirty="0">
              <a:solidFill>
                <a:schemeClr val="bg1"/>
              </a:solidFill>
              <a:latin typeface="Glacial Indifference Italics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chemeClr val="bg1"/>
              </a:solidFill>
              <a:latin typeface="Glacial Indifference Itali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4CA9476-FD81-4E3D-9EE3-EAE8A299F1B3}"/>
              </a:ext>
            </a:extLst>
          </p:cNvPr>
          <p:cNvSpPr/>
          <p:nvPr/>
        </p:nvSpPr>
        <p:spPr>
          <a:xfrm>
            <a:off x="3842984" y="5143500"/>
            <a:ext cx="6085190" cy="3518788"/>
          </a:xfrm>
          <a:prstGeom prst="roundRect">
            <a:avLst/>
          </a:prstGeom>
          <a:solidFill>
            <a:srgbClr val="F588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7863052" y="3869609"/>
            <a:ext cx="2065122" cy="0"/>
          </a:xfrm>
          <a:prstGeom prst="line">
            <a:avLst/>
          </a:prstGeom>
          <a:ln w="200025" cap="rnd">
            <a:solidFill>
              <a:srgbClr val="F58921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DDD6D1-3F4A-45D4-B79E-F287ECC1A3F7}"/>
              </a:ext>
            </a:extLst>
          </p:cNvPr>
          <p:cNvSpPr/>
          <p:nvPr/>
        </p:nvSpPr>
        <p:spPr>
          <a:xfrm>
            <a:off x="3842984" y="3069394"/>
            <a:ext cx="4050548" cy="1629789"/>
          </a:xfrm>
          <a:prstGeom prst="roundRect">
            <a:avLst/>
          </a:prstGeom>
          <a:solidFill>
            <a:srgbClr val="F588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1842" y="9359758"/>
            <a:ext cx="2208351" cy="64318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400000">
            <a:off x="16294764" y="9643249"/>
            <a:ext cx="64318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23747" y="2955209"/>
            <a:ext cx="4872271" cy="587625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963827" y="9231415"/>
            <a:ext cx="295473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Glacial Indifference Bold"/>
              </a:rPr>
              <a:t>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86000" y="436706"/>
            <a:ext cx="17945100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5400" u="sng" dirty="0">
                <a:solidFill>
                  <a:srgbClr val="0B6C9D"/>
                </a:solidFill>
                <a:latin typeface="Glacial Indifference Bold"/>
              </a:rPr>
              <a:t>If you received asylum in immigration court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86000" y="1624712"/>
            <a:ext cx="16235356" cy="1885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dirty="0">
                <a:solidFill>
                  <a:srgbClr val="0B6C9D"/>
                </a:solidFill>
                <a:latin typeface="Glacial Indifference Italics"/>
              </a:rPr>
              <a:t>Si </a:t>
            </a:r>
            <a:r>
              <a:rPr lang="en-US" sz="5400" dirty="0" err="1">
                <a:solidFill>
                  <a:srgbClr val="0B6C9D"/>
                </a:solidFill>
                <a:latin typeface="Glacial Indifference Italics"/>
              </a:rPr>
              <a:t>recibió</a:t>
            </a:r>
            <a:r>
              <a:rPr lang="en-US" sz="5400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5400" dirty="0" err="1">
                <a:solidFill>
                  <a:srgbClr val="0B6C9D"/>
                </a:solidFill>
                <a:latin typeface="Glacial Indifference Italics"/>
              </a:rPr>
              <a:t>el</a:t>
            </a:r>
            <a:r>
              <a:rPr lang="en-US" sz="5400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5400" dirty="0" err="1">
                <a:solidFill>
                  <a:srgbClr val="0B6C9D"/>
                </a:solidFill>
                <a:latin typeface="Glacial Indifference Italics"/>
              </a:rPr>
              <a:t>asilo</a:t>
            </a:r>
            <a:r>
              <a:rPr lang="en-US" sz="5400" dirty="0">
                <a:solidFill>
                  <a:srgbClr val="0B6C9D"/>
                </a:solidFill>
                <a:latin typeface="Glacial Indifference Italics"/>
              </a:rPr>
              <a:t> </a:t>
            </a:r>
            <a:r>
              <a:rPr lang="en-US" sz="5400" dirty="0" err="1">
                <a:solidFill>
                  <a:srgbClr val="0B6C9D"/>
                </a:solidFill>
                <a:latin typeface="Glacial Indifference Italics"/>
              </a:rPr>
              <a:t>en</a:t>
            </a:r>
            <a:r>
              <a:rPr lang="en-US" sz="5400" dirty="0">
                <a:solidFill>
                  <a:srgbClr val="0B6C9D"/>
                </a:solidFill>
                <a:latin typeface="Glacial Indifference Italics"/>
              </a:rPr>
              <a:t> una </a:t>
            </a:r>
            <a:r>
              <a:rPr lang="en-US" sz="5400" dirty="0" err="1">
                <a:solidFill>
                  <a:srgbClr val="0B6C9D"/>
                </a:solidFill>
                <a:latin typeface="Glacial Indifference Italics"/>
              </a:rPr>
              <a:t>corte</a:t>
            </a:r>
            <a:r>
              <a:rPr lang="en-US" sz="5400" dirty="0">
                <a:solidFill>
                  <a:srgbClr val="0B6C9D"/>
                </a:solidFill>
                <a:latin typeface="Glacial Indifference Italics"/>
              </a:rPr>
              <a:t> de </a:t>
            </a:r>
            <a:r>
              <a:rPr lang="en-US" sz="5400" dirty="0" err="1">
                <a:solidFill>
                  <a:srgbClr val="0B6C9D"/>
                </a:solidFill>
                <a:latin typeface="Glacial Indifference Italics"/>
              </a:rPr>
              <a:t>inmigración</a:t>
            </a:r>
            <a:endParaRPr lang="en-US" sz="5400" dirty="0">
              <a:solidFill>
                <a:srgbClr val="0B6C9D"/>
              </a:solidFill>
              <a:latin typeface="Glacial Indifference Italics"/>
            </a:endParaRPr>
          </a:p>
          <a:p>
            <a:pPr>
              <a:lnSpc>
                <a:spcPts val="7560"/>
              </a:lnSpc>
            </a:pPr>
            <a:endParaRPr lang="en-US" sz="5400" dirty="0">
              <a:solidFill>
                <a:srgbClr val="0B6C9D"/>
              </a:solidFill>
              <a:latin typeface="Glacial Indifference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33647" y="5330360"/>
            <a:ext cx="5892313" cy="3664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46"/>
              </a:lnSpc>
            </a:pPr>
            <a:r>
              <a:rPr lang="en-US" sz="3033" dirty="0">
                <a:solidFill>
                  <a:schemeClr val="bg1"/>
                </a:solidFill>
                <a:latin typeface="Open Sans Light Bold"/>
              </a:rPr>
              <a:t>To obtain an I-94:</a:t>
            </a:r>
            <a:r>
              <a:rPr lang="en-US" sz="3033" dirty="0">
                <a:solidFill>
                  <a:schemeClr val="bg1"/>
                </a:solidFill>
                <a:latin typeface="Open Sans Light"/>
              </a:rPr>
              <a:t> Call USCIS at </a:t>
            </a:r>
            <a:r>
              <a:rPr lang="en-US" sz="3033" u="sng" dirty="0">
                <a:solidFill>
                  <a:schemeClr val="bg1"/>
                </a:solidFill>
                <a:latin typeface="Open Sans Light"/>
              </a:rPr>
              <a:t>1-800-375-5283</a:t>
            </a:r>
            <a:r>
              <a:rPr lang="en-US" sz="3033" dirty="0">
                <a:solidFill>
                  <a:schemeClr val="bg1"/>
                </a:solidFill>
                <a:latin typeface="Open Sans Light"/>
              </a:rPr>
              <a:t> to make an </a:t>
            </a:r>
            <a:r>
              <a:rPr lang="en-US" sz="3033" dirty="0" err="1">
                <a:solidFill>
                  <a:schemeClr val="bg1"/>
                </a:solidFill>
                <a:latin typeface="Open Sans Light"/>
              </a:rPr>
              <a:t>InfoPass</a:t>
            </a:r>
            <a:r>
              <a:rPr lang="en-US" sz="3033" dirty="0">
                <a:solidFill>
                  <a:schemeClr val="bg1"/>
                </a:solidFill>
                <a:latin typeface="Open Sans Light"/>
              </a:rPr>
              <a:t> appointment.</a:t>
            </a:r>
          </a:p>
          <a:p>
            <a:pPr algn="l">
              <a:lnSpc>
                <a:spcPts val="4246"/>
              </a:lnSpc>
            </a:pPr>
            <a:r>
              <a:rPr lang="en-US" sz="3200" b="1" i="0" u="none" strike="noStrike" dirty="0">
                <a:solidFill>
                  <a:schemeClr val="bg1"/>
                </a:solidFill>
                <a:effectLst/>
              </a:rPr>
              <a:t>Para </a:t>
            </a:r>
            <a:r>
              <a:rPr lang="en-US" sz="3200" b="1" i="0" u="none" strike="noStrike" dirty="0" err="1">
                <a:solidFill>
                  <a:schemeClr val="bg1"/>
                </a:solidFill>
                <a:effectLst/>
              </a:rPr>
              <a:t>obtener</a:t>
            </a:r>
            <a:r>
              <a:rPr lang="en-US" sz="32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i="0" u="none" strike="noStrike" dirty="0" err="1">
                <a:solidFill>
                  <a:schemeClr val="bg1"/>
                </a:solidFill>
                <a:effectLst/>
              </a:rPr>
              <a:t>su</a:t>
            </a:r>
            <a:r>
              <a:rPr lang="en-US" sz="3200" b="1" i="0" u="none" strike="noStrike" dirty="0">
                <a:solidFill>
                  <a:schemeClr val="bg1"/>
                </a:solidFill>
                <a:effectLst/>
              </a:rPr>
              <a:t> I-94</a:t>
            </a:r>
            <a:r>
              <a:rPr lang="en-US" sz="2800" b="1" i="0" u="none" strike="noStrike" dirty="0">
                <a:solidFill>
                  <a:schemeClr val="bg1"/>
                </a:solidFill>
                <a:effectLst/>
                <a:latin typeface="Open Sans Light Bold"/>
              </a:rPr>
              <a:t>:</a:t>
            </a:r>
            <a:r>
              <a:rPr lang="en-US" sz="303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03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Llame</a:t>
            </a:r>
            <a:r>
              <a:rPr lang="en-US" sz="303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USCIS (</a:t>
            </a:r>
            <a:r>
              <a:rPr lang="en-US" sz="303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1-800-375-5283</a:t>
            </a:r>
            <a:r>
              <a:rPr lang="en-US" sz="303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para </a:t>
            </a:r>
            <a:r>
              <a:rPr lang="en-US" sz="303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programar</a:t>
            </a:r>
            <a:r>
              <a:rPr lang="en-US" sz="303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una </a:t>
            </a:r>
            <a:r>
              <a:rPr lang="en-US" sz="303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cita</a:t>
            </a:r>
            <a:r>
              <a:rPr lang="en-US" sz="303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303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InfoPass</a:t>
            </a:r>
            <a:r>
              <a:rPr lang="en-US" sz="1005" dirty="0">
                <a:solidFill>
                  <a:schemeClr val="bg1"/>
                </a:solidFill>
                <a:latin typeface="Arimo"/>
              </a:rPr>
              <a:t>.</a:t>
            </a:r>
          </a:p>
          <a:p>
            <a:pPr algn="ctr">
              <a:lnSpc>
                <a:spcPts val="4246"/>
              </a:lnSpc>
            </a:pPr>
            <a:endParaRPr lang="en-US" sz="1005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42984" y="3286795"/>
            <a:ext cx="4151750" cy="1790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chemeClr val="bg1"/>
                </a:solidFill>
                <a:latin typeface="Open Sans Light Bold"/>
              </a:rPr>
              <a:t>Judge’s Order</a:t>
            </a:r>
            <a:r>
              <a:rPr lang="en-US" sz="3399" dirty="0">
                <a:solidFill>
                  <a:schemeClr val="bg1"/>
                </a:solidFill>
                <a:latin typeface="Open Sans Light"/>
              </a:rPr>
              <a:t>/ Orden del </a:t>
            </a:r>
            <a:r>
              <a:rPr lang="en-US" sz="3399" dirty="0" err="1">
                <a:solidFill>
                  <a:schemeClr val="bg1"/>
                </a:solidFill>
                <a:latin typeface="Open Sans Light"/>
              </a:rPr>
              <a:t>juez</a:t>
            </a:r>
            <a:endParaRPr lang="en-US" sz="3399" dirty="0">
              <a:solidFill>
                <a:schemeClr val="bg1"/>
              </a:solidFill>
              <a:latin typeface="Open Sans Light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 Light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8145CD13-B6B5-40E5-9BDB-F975D6CBB9E7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CC83671D-1D9F-411B-96FA-DF70A211FFEA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19" name="Picture 5">
            <a:extLst>
              <a:ext uri="{FF2B5EF4-FFF2-40B4-BE49-F238E27FC236}">
                <a16:creationId xmlns:a16="http://schemas.microsoft.com/office/drawing/2014/main" id="{A01F00A2-99D8-423E-A98C-A57C079F74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20" name="AutoShape 6">
            <a:extLst>
              <a:ext uri="{FF2B5EF4-FFF2-40B4-BE49-F238E27FC236}">
                <a16:creationId xmlns:a16="http://schemas.microsoft.com/office/drawing/2014/main" id="{55998716-703B-470B-8C7F-1BBF0A88D671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0E7875D6-6C32-4099-9562-8E8F2AFC72D3}"/>
              </a:ext>
            </a:extLst>
          </p:cNvPr>
          <p:cNvSpPr txBox="1"/>
          <p:nvPr/>
        </p:nvSpPr>
        <p:spPr>
          <a:xfrm>
            <a:off x="17219968" y="9344868"/>
            <a:ext cx="264197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1842" y="9359758"/>
            <a:ext cx="2208351" cy="64318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400000">
            <a:off x="16294764" y="9643249"/>
            <a:ext cx="643182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97463" y="1578996"/>
            <a:ext cx="4914100" cy="463108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68449" y="1712067"/>
            <a:ext cx="16235356" cy="1885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dirty="0">
                <a:solidFill>
                  <a:srgbClr val="0B6C9D"/>
                </a:solidFill>
                <a:latin typeface="Glacial Indifference Italics"/>
              </a:rPr>
              <a:t>¡</a:t>
            </a:r>
            <a:r>
              <a:rPr lang="en-US" sz="5400" dirty="0" err="1">
                <a:solidFill>
                  <a:srgbClr val="0B6C9D"/>
                </a:solidFill>
                <a:latin typeface="Glacial Indifference Italics"/>
              </a:rPr>
              <a:t>Cuide</a:t>
            </a:r>
            <a:r>
              <a:rPr lang="en-US" sz="5400" dirty="0">
                <a:solidFill>
                  <a:srgbClr val="0B6C9D"/>
                </a:solidFill>
                <a:latin typeface="Glacial Indifference Italics"/>
              </a:rPr>
              <a:t> sus </a:t>
            </a:r>
            <a:r>
              <a:rPr lang="en-US" sz="5400" dirty="0" err="1">
                <a:solidFill>
                  <a:srgbClr val="0B6C9D"/>
                </a:solidFill>
                <a:latin typeface="Glacial Indifference Italics"/>
              </a:rPr>
              <a:t>documentos</a:t>
            </a:r>
            <a:r>
              <a:rPr lang="en-US" sz="5400" dirty="0">
                <a:solidFill>
                  <a:srgbClr val="0B6C9D"/>
                </a:solidFill>
                <a:latin typeface="Glacial Indifference Italics"/>
              </a:rPr>
              <a:t>!</a:t>
            </a:r>
          </a:p>
          <a:p>
            <a:pPr>
              <a:lnSpc>
                <a:spcPts val="7560"/>
              </a:lnSpc>
            </a:pPr>
            <a:endParaRPr lang="en-US" sz="5400" dirty="0">
              <a:solidFill>
                <a:srgbClr val="0B6C9D"/>
              </a:solidFill>
              <a:latin typeface="Glacial Indifference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963827" y="9231415"/>
            <a:ext cx="295473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Glacial Indifference Bold"/>
              </a:rPr>
              <a:t>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0518" y="676908"/>
            <a:ext cx="17945100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80"/>
              </a:lnSpc>
            </a:pPr>
            <a:r>
              <a:rPr lang="en-US" sz="5800" dirty="0">
                <a:solidFill>
                  <a:srgbClr val="0B6C9D"/>
                </a:solidFill>
                <a:latin typeface="Glacial Indifference Bold"/>
              </a:rPr>
              <a:t>Remember to take care of your documents!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1000" y="3009514"/>
            <a:ext cx="8115300" cy="1186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Do not write on or laminate them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7280" y="3747242"/>
            <a:ext cx="10175740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 Italics"/>
              </a:rPr>
              <a:t>No </a:t>
            </a:r>
            <a:r>
              <a:rPr lang="en-US" sz="3399" dirty="0" err="1">
                <a:solidFill>
                  <a:srgbClr val="000000"/>
                </a:solidFill>
                <a:latin typeface="Open Sans Light Italics"/>
              </a:rPr>
              <a:t>escriba</a:t>
            </a:r>
            <a:r>
              <a:rPr lang="en-US" sz="3399" dirty="0">
                <a:solidFill>
                  <a:srgbClr val="000000"/>
                </a:solidFill>
                <a:latin typeface="Open Sans Light Italic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 Italics"/>
              </a:rPr>
              <a:t>ni</a:t>
            </a:r>
            <a:r>
              <a:rPr lang="en-US" sz="3399" dirty="0">
                <a:solidFill>
                  <a:srgbClr val="000000"/>
                </a:solidFill>
                <a:latin typeface="Open Sans Light Italic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 Italics"/>
              </a:rPr>
              <a:t>plastifique</a:t>
            </a:r>
            <a:r>
              <a:rPr lang="en-US" sz="3399" dirty="0">
                <a:solidFill>
                  <a:srgbClr val="000000"/>
                </a:solidFill>
                <a:latin typeface="Open Sans Light Italics"/>
              </a:rPr>
              <a:t> los </a:t>
            </a:r>
            <a:r>
              <a:rPr lang="en-US" sz="3399" dirty="0" err="1">
                <a:solidFill>
                  <a:srgbClr val="000000"/>
                </a:solidFill>
                <a:latin typeface="Open Sans Light Italics"/>
              </a:rPr>
              <a:t>documentos</a:t>
            </a:r>
            <a:endParaRPr lang="en-US" sz="3399" dirty="0">
              <a:solidFill>
                <a:srgbClr val="000000"/>
              </a:solidFill>
              <a:latin typeface="Open Sans Light Italics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 Light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1000" y="4643381"/>
            <a:ext cx="6577512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 Bold"/>
              </a:rPr>
              <a:t>Keep them safe at home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66800" y="5384416"/>
            <a:ext cx="9198975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 Light Italics"/>
              </a:rPr>
              <a:t>Guardarlos</a:t>
            </a:r>
            <a:r>
              <a:rPr lang="en-US" sz="3399" dirty="0">
                <a:solidFill>
                  <a:srgbClr val="000000"/>
                </a:solidFill>
                <a:latin typeface="Open Sans Light Italic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 Italics"/>
              </a:rPr>
              <a:t>en</a:t>
            </a:r>
            <a:r>
              <a:rPr lang="en-US" sz="3399" dirty="0">
                <a:solidFill>
                  <a:srgbClr val="000000"/>
                </a:solidFill>
                <a:latin typeface="Open Sans Light Italics"/>
              </a:rPr>
              <a:t> un </a:t>
            </a:r>
            <a:r>
              <a:rPr lang="en-US" sz="3399" dirty="0" err="1">
                <a:solidFill>
                  <a:srgbClr val="000000"/>
                </a:solidFill>
                <a:latin typeface="Open Sans Light Italics"/>
              </a:rPr>
              <a:t>lugar</a:t>
            </a:r>
            <a:r>
              <a:rPr lang="en-US" sz="3399" dirty="0">
                <a:solidFill>
                  <a:srgbClr val="000000"/>
                </a:solidFill>
                <a:latin typeface="Open Sans Light Italic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 Italics"/>
              </a:rPr>
              <a:t>seguro</a:t>
            </a:r>
            <a:r>
              <a:rPr lang="en-US" sz="3399" dirty="0">
                <a:solidFill>
                  <a:srgbClr val="000000"/>
                </a:solidFill>
                <a:latin typeface="Open Sans Light Italic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 Italics"/>
              </a:rPr>
              <a:t>en</a:t>
            </a:r>
            <a:r>
              <a:rPr lang="en-US" sz="3399" dirty="0">
                <a:solidFill>
                  <a:srgbClr val="000000"/>
                </a:solidFill>
                <a:latin typeface="Open Sans Light Italics"/>
              </a:rPr>
              <a:t> casa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 Light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1000" y="6231857"/>
            <a:ext cx="17419764" cy="1692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 Light Bold"/>
              </a:rPr>
              <a:t>If you notice any errors on your I-94, contact your local Asylum Office by email (Find contact information: https://egov.uscis.gov/office-locator/#/asy).</a:t>
            </a: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67059" y="7555258"/>
            <a:ext cx="15834868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1308" lvl="1" indent="-330654">
              <a:lnSpc>
                <a:spcPts val="4288"/>
              </a:lnSpc>
              <a:buFont typeface="Arial"/>
              <a:buChar char="•"/>
            </a:pPr>
            <a:r>
              <a:rPr lang="en-US" sz="3063" dirty="0">
                <a:solidFill>
                  <a:srgbClr val="000000"/>
                </a:solidFill>
                <a:latin typeface="Open Sans Light Italics"/>
              </a:rPr>
              <a:t>Si se da </a:t>
            </a:r>
            <a:r>
              <a:rPr lang="en-US" sz="3063" dirty="0" err="1">
                <a:solidFill>
                  <a:srgbClr val="000000"/>
                </a:solidFill>
                <a:latin typeface="Open Sans Light Italics"/>
              </a:rPr>
              <a:t>cuenta</a:t>
            </a:r>
            <a:r>
              <a:rPr lang="en-US" sz="3063" dirty="0">
                <a:solidFill>
                  <a:srgbClr val="000000"/>
                </a:solidFill>
                <a:latin typeface="Open Sans Light Italics"/>
              </a:rPr>
              <a:t> de </a:t>
            </a:r>
            <a:r>
              <a:rPr lang="en-US" sz="3063" dirty="0" err="1">
                <a:solidFill>
                  <a:srgbClr val="000000"/>
                </a:solidFill>
                <a:latin typeface="Open Sans Light Italics"/>
              </a:rPr>
              <a:t>algún</a:t>
            </a:r>
            <a:r>
              <a:rPr lang="en-US" sz="3063" dirty="0">
                <a:solidFill>
                  <a:srgbClr val="000000"/>
                </a:solidFill>
                <a:latin typeface="Open Sans Light Italics"/>
              </a:rPr>
              <a:t> error </a:t>
            </a:r>
            <a:r>
              <a:rPr lang="en-US" sz="3063" dirty="0" err="1">
                <a:solidFill>
                  <a:srgbClr val="000000"/>
                </a:solidFill>
                <a:latin typeface="Open Sans Light Italics"/>
              </a:rPr>
              <a:t>en</a:t>
            </a:r>
            <a:r>
              <a:rPr lang="en-US" sz="3063" dirty="0">
                <a:solidFill>
                  <a:srgbClr val="000000"/>
                </a:solidFill>
                <a:latin typeface="Open Sans Light Italics"/>
              </a:rPr>
              <a:t> </a:t>
            </a:r>
            <a:r>
              <a:rPr lang="en-US" sz="3063" dirty="0" err="1">
                <a:solidFill>
                  <a:srgbClr val="000000"/>
                </a:solidFill>
                <a:latin typeface="Open Sans Light Italics"/>
              </a:rPr>
              <a:t>su</a:t>
            </a:r>
            <a:r>
              <a:rPr lang="en-US" sz="3063" dirty="0">
                <a:solidFill>
                  <a:srgbClr val="000000"/>
                </a:solidFill>
                <a:latin typeface="Open Sans Light Italics"/>
              </a:rPr>
              <a:t> I-94, </a:t>
            </a:r>
            <a:r>
              <a:rPr lang="en-US" sz="3063" dirty="0" err="1">
                <a:solidFill>
                  <a:srgbClr val="000000"/>
                </a:solidFill>
                <a:latin typeface="Open Sans Light Italics"/>
              </a:rPr>
              <a:t>contacte</a:t>
            </a:r>
            <a:r>
              <a:rPr lang="en-US" sz="3063" dirty="0">
                <a:solidFill>
                  <a:srgbClr val="000000"/>
                </a:solidFill>
                <a:latin typeface="Open Sans Light Italics"/>
              </a:rPr>
              <a:t> a la </a:t>
            </a:r>
            <a:r>
              <a:rPr lang="en-US" sz="3063" dirty="0" err="1">
                <a:solidFill>
                  <a:srgbClr val="000000"/>
                </a:solidFill>
                <a:latin typeface="Open Sans Light Italics"/>
              </a:rPr>
              <a:t>oficina</a:t>
            </a:r>
            <a:r>
              <a:rPr lang="en-US" sz="3063" dirty="0">
                <a:solidFill>
                  <a:srgbClr val="000000"/>
                </a:solidFill>
                <a:latin typeface="Open Sans Light Italics"/>
              </a:rPr>
              <a:t> de </a:t>
            </a:r>
            <a:r>
              <a:rPr lang="en-US" sz="3063" dirty="0" err="1">
                <a:solidFill>
                  <a:srgbClr val="000000"/>
                </a:solidFill>
                <a:latin typeface="Open Sans Light Italics"/>
              </a:rPr>
              <a:t>asilo</a:t>
            </a:r>
            <a:r>
              <a:rPr lang="en-US" sz="3063" dirty="0">
                <a:solidFill>
                  <a:srgbClr val="000000"/>
                </a:solidFill>
                <a:latin typeface="Open Sans Light Italics"/>
              </a:rPr>
              <a:t> </a:t>
            </a:r>
            <a:r>
              <a:rPr lang="en-US" sz="3063" dirty="0" err="1">
                <a:solidFill>
                  <a:srgbClr val="000000"/>
                </a:solidFill>
                <a:latin typeface="Open Sans Light Italics"/>
              </a:rPr>
              <a:t>más</a:t>
            </a:r>
            <a:r>
              <a:rPr lang="en-US" sz="3063" dirty="0">
                <a:solidFill>
                  <a:srgbClr val="000000"/>
                </a:solidFill>
                <a:latin typeface="Open Sans Light Italics"/>
              </a:rPr>
              <a:t> </a:t>
            </a:r>
            <a:r>
              <a:rPr lang="en-US" sz="3063" dirty="0" err="1">
                <a:solidFill>
                  <a:srgbClr val="000000"/>
                </a:solidFill>
                <a:latin typeface="Open Sans Light Italics"/>
              </a:rPr>
              <a:t>cercana</a:t>
            </a:r>
            <a:r>
              <a:rPr lang="en-US" sz="3063" dirty="0">
                <a:solidFill>
                  <a:srgbClr val="000000"/>
                </a:solidFill>
                <a:latin typeface="Open Sans Light Italics"/>
              </a:rPr>
              <a:t> de </a:t>
            </a:r>
            <a:r>
              <a:rPr lang="en-US" sz="3063" dirty="0" err="1">
                <a:solidFill>
                  <a:srgbClr val="000000"/>
                </a:solidFill>
                <a:latin typeface="Open Sans Light Italics"/>
              </a:rPr>
              <a:t>usted</a:t>
            </a:r>
            <a:r>
              <a:rPr lang="en-US" sz="3063" dirty="0">
                <a:solidFill>
                  <a:srgbClr val="000000"/>
                </a:solidFill>
                <a:latin typeface="Open Sans Light Italics"/>
              </a:rPr>
              <a:t> (</a:t>
            </a:r>
            <a:r>
              <a:rPr lang="en-US" sz="3063" dirty="0" err="1">
                <a:solidFill>
                  <a:srgbClr val="000000"/>
                </a:solidFill>
                <a:latin typeface="Open Sans Light Italics"/>
              </a:rPr>
              <a:t>Información</a:t>
            </a:r>
            <a:r>
              <a:rPr lang="en-US" sz="3063" dirty="0">
                <a:solidFill>
                  <a:srgbClr val="000000"/>
                </a:solidFill>
                <a:latin typeface="Open Sans Light Italics"/>
              </a:rPr>
              <a:t> de </a:t>
            </a:r>
            <a:r>
              <a:rPr lang="en-US" sz="3063" dirty="0" err="1">
                <a:solidFill>
                  <a:srgbClr val="000000"/>
                </a:solidFill>
                <a:latin typeface="Open Sans Light Italics"/>
              </a:rPr>
              <a:t>contacto</a:t>
            </a:r>
            <a:r>
              <a:rPr lang="en-US" sz="3063" dirty="0">
                <a:solidFill>
                  <a:srgbClr val="000000"/>
                </a:solidFill>
                <a:latin typeface="Open Sans Light Italics"/>
              </a:rPr>
              <a:t>: </a:t>
            </a:r>
            <a:r>
              <a:rPr lang="en-US" sz="3063" dirty="0">
                <a:solidFill>
                  <a:srgbClr val="026C9C"/>
                </a:solidFill>
                <a:latin typeface="Open Sans Light Itali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https://egov.uscis.gov/office-locator/#/asy</a:t>
            </a:r>
            <a:r>
              <a:rPr lang="en-US" sz="3063" dirty="0">
                <a:solidFill>
                  <a:srgbClr val="000000"/>
                </a:solidFill>
                <a:latin typeface="Open Sans Light Italics"/>
              </a:rPr>
              <a:t>)</a:t>
            </a:r>
            <a:r>
              <a:rPr lang="en-US" sz="3060" dirty="0">
                <a:solidFill>
                  <a:srgbClr val="000000"/>
                </a:solidFill>
                <a:latin typeface="Arimo"/>
              </a:rPr>
              <a:t>.</a:t>
            </a:r>
          </a:p>
          <a:p>
            <a:pPr algn="ctr">
              <a:lnSpc>
                <a:spcPts val="4288"/>
              </a:lnSpc>
            </a:pPr>
            <a:endParaRPr lang="en-US" sz="1469" dirty="0">
              <a:solidFill>
                <a:srgbClr val="000000"/>
              </a:solidFill>
              <a:latin typeface="Arimo"/>
            </a:endParaRPr>
          </a:p>
        </p:txBody>
      </p:sp>
      <p:grpSp>
        <p:nvGrpSpPr>
          <p:cNvPr id="21" name="Group 2">
            <a:extLst>
              <a:ext uri="{FF2B5EF4-FFF2-40B4-BE49-F238E27FC236}">
                <a16:creationId xmlns:a16="http://schemas.microsoft.com/office/drawing/2014/main" id="{04753CC5-F202-4130-8226-6766431C0A28}"/>
              </a:ext>
            </a:extLst>
          </p:cNvPr>
          <p:cNvGrpSpPr/>
          <p:nvPr/>
        </p:nvGrpSpPr>
        <p:grpSpPr>
          <a:xfrm>
            <a:off x="0" y="9248774"/>
            <a:ext cx="18288000" cy="1038226"/>
            <a:chOff x="0" y="0"/>
            <a:chExt cx="6381230" cy="1819841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A9978295-951C-4C38-88CE-D694EB98D308}"/>
                </a:ext>
              </a:extLst>
            </p:cNvPr>
            <p:cNvSpPr/>
            <p:nvPr/>
          </p:nvSpPr>
          <p:spPr>
            <a:xfrm>
              <a:off x="0" y="0"/>
              <a:ext cx="6381230" cy="1819841"/>
            </a:xfrm>
            <a:custGeom>
              <a:avLst/>
              <a:gdLst/>
              <a:ahLst/>
              <a:cxnLst/>
              <a:rect l="l" t="t" r="r" b="b"/>
              <a:pathLst>
                <a:path w="6381230" h="1819841">
                  <a:moveTo>
                    <a:pt x="0" y="0"/>
                  </a:moveTo>
                  <a:lnTo>
                    <a:pt x="6381230" y="0"/>
                  </a:lnTo>
                  <a:lnTo>
                    <a:pt x="6381230" y="1819841"/>
                  </a:lnTo>
                  <a:lnTo>
                    <a:pt x="0" y="1819841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pic>
        <p:nvPicPr>
          <p:cNvPr id="23" name="Picture 5">
            <a:extLst>
              <a:ext uri="{FF2B5EF4-FFF2-40B4-BE49-F238E27FC236}">
                <a16:creationId xmlns:a16="http://schemas.microsoft.com/office/drawing/2014/main" id="{605D983A-4DBC-4FE6-BA46-42B04761AF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9486900"/>
            <a:ext cx="2033443" cy="592240"/>
          </a:xfrm>
          <a:prstGeom prst="rect">
            <a:avLst/>
          </a:prstGeom>
        </p:spPr>
      </p:pic>
      <p:sp>
        <p:nvSpPr>
          <p:cNvPr id="24" name="AutoShape 6">
            <a:extLst>
              <a:ext uri="{FF2B5EF4-FFF2-40B4-BE49-F238E27FC236}">
                <a16:creationId xmlns:a16="http://schemas.microsoft.com/office/drawing/2014/main" id="{9D743614-0638-4C13-8368-3A529FAED99A}"/>
              </a:ext>
            </a:extLst>
          </p:cNvPr>
          <p:cNvSpPr/>
          <p:nvPr/>
        </p:nvSpPr>
        <p:spPr>
          <a:xfrm rot="-5400000">
            <a:off x="16607685" y="9744920"/>
            <a:ext cx="592240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2E0B6009-A069-4C48-9883-68400EA26C66}"/>
              </a:ext>
            </a:extLst>
          </p:cNvPr>
          <p:cNvSpPr txBox="1"/>
          <p:nvPr/>
        </p:nvSpPr>
        <p:spPr>
          <a:xfrm>
            <a:off x="17219968" y="9344868"/>
            <a:ext cx="264197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Glacial Indifference Bold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379020" cy="10287000"/>
            <a:chOff x="0" y="0"/>
            <a:chExt cx="3849199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49200" cy="3479800"/>
            </a:xfrm>
            <a:custGeom>
              <a:avLst/>
              <a:gdLst/>
              <a:ahLst/>
              <a:cxnLst/>
              <a:rect l="l" t="t" r="r" b="b"/>
              <a:pathLst>
                <a:path w="3849200" h="3479800">
                  <a:moveTo>
                    <a:pt x="0" y="0"/>
                  </a:moveTo>
                  <a:lnTo>
                    <a:pt x="3849200" y="0"/>
                  </a:lnTo>
                  <a:lnTo>
                    <a:pt x="38492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6C9D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3479508" y="5420360"/>
            <a:ext cx="4420005" cy="0"/>
          </a:xfrm>
          <a:prstGeom prst="line">
            <a:avLst/>
          </a:prstGeom>
          <a:ln w="76200" cap="rnd">
            <a:solidFill>
              <a:srgbClr val="F5892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2085185" y="2581910"/>
            <a:ext cx="5676900" cy="56769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4E0F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30921" y="3030855"/>
            <a:ext cx="3185427" cy="456692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638484" y="2137410"/>
            <a:ext cx="6102053" cy="89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Glacial Indifference"/>
              </a:rPr>
              <a:t>Part II/</a:t>
            </a:r>
            <a:r>
              <a:rPr lang="en-US" sz="5199">
                <a:solidFill>
                  <a:srgbClr val="FFFFFF"/>
                </a:solidFill>
                <a:latin typeface="Glacial Indifference Italics"/>
              </a:rPr>
              <a:t>Parte II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0617" y="3293745"/>
            <a:ext cx="10377785" cy="1467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>
                <a:solidFill>
                  <a:srgbClr val="FFFFFF"/>
                </a:solidFill>
                <a:latin typeface="Open Sans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418853" y="5905500"/>
            <a:ext cx="12516703" cy="1467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 dirty="0" err="1">
                <a:solidFill>
                  <a:srgbClr val="FFFFFF"/>
                </a:solidFill>
                <a:latin typeface="Open Sans Bold Italics"/>
              </a:rPr>
              <a:t>Próximos</a:t>
            </a:r>
            <a:r>
              <a:rPr lang="en-US" sz="8600" dirty="0">
                <a:solidFill>
                  <a:srgbClr val="FFFFFF"/>
                </a:solidFill>
                <a:latin typeface="Open Sans Bold Italics"/>
              </a:rPr>
              <a:t> pasos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10373</TotalTime>
  <Words>1589</Words>
  <Application>Microsoft Office PowerPoint</Application>
  <PresentationFormat>Custom</PresentationFormat>
  <Paragraphs>245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Glacial Indifference Bold Italics</vt:lpstr>
      <vt:lpstr>Glacial Indifference Italics</vt:lpstr>
      <vt:lpstr>Glacial Indifference Bold</vt:lpstr>
      <vt:lpstr>Arimo Italics</vt:lpstr>
      <vt:lpstr>Open Sans Light Italics</vt:lpstr>
      <vt:lpstr>Roboto</vt:lpstr>
      <vt:lpstr>Arial</vt:lpstr>
      <vt:lpstr>Open Sans Bold Italics</vt:lpstr>
      <vt:lpstr>Open Sans Extra Bold</vt:lpstr>
      <vt:lpstr>Open Sans Italics</vt:lpstr>
      <vt:lpstr>Wingdings</vt:lpstr>
      <vt:lpstr>Open Sans Bold</vt:lpstr>
      <vt:lpstr>Open Sans Light Bold</vt:lpstr>
      <vt:lpstr>Open Sans Light</vt:lpstr>
      <vt:lpstr>Arimo</vt:lpstr>
      <vt:lpstr>Open Sans Light Bold Italics</vt:lpstr>
      <vt:lpstr>Calibri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HIAS' Asylee Benefits Orientation</dc:title>
  <dc:creator>Amy Doring</dc:creator>
  <cp:lastModifiedBy>Amy Doring</cp:lastModifiedBy>
  <cp:revision>57</cp:revision>
  <dcterms:created xsi:type="dcterms:W3CDTF">2006-08-16T00:00:00Z</dcterms:created>
  <dcterms:modified xsi:type="dcterms:W3CDTF">2022-03-21T17:23:45Z</dcterms:modified>
  <dc:identifier>DAEv0_Fg2-A</dc:identifier>
</cp:coreProperties>
</file>